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2"/>
  </p:notesMasterIdLst>
  <p:handoutMasterIdLst>
    <p:handoutMasterId r:id="rId43"/>
  </p:handoutMasterIdLst>
  <p:sldIdLst>
    <p:sldId id="346" r:id="rId2"/>
    <p:sldId id="860" r:id="rId3"/>
    <p:sldId id="1089" r:id="rId4"/>
    <p:sldId id="1091" r:id="rId5"/>
    <p:sldId id="1092" r:id="rId6"/>
    <p:sldId id="1093" r:id="rId7"/>
    <p:sldId id="1663" r:id="rId8"/>
    <p:sldId id="1665" r:id="rId9"/>
    <p:sldId id="1666" r:id="rId10"/>
    <p:sldId id="1667" r:id="rId11"/>
    <p:sldId id="1668" r:id="rId12"/>
    <p:sldId id="1669" r:id="rId13"/>
    <p:sldId id="1290" r:id="rId14"/>
    <p:sldId id="1699" r:id="rId15"/>
    <p:sldId id="1700" r:id="rId16"/>
    <p:sldId id="1664" r:id="rId17"/>
    <p:sldId id="1087" r:id="rId18"/>
    <p:sldId id="1701" r:id="rId19"/>
    <p:sldId id="1702" r:id="rId20"/>
    <p:sldId id="1703" r:id="rId21"/>
    <p:sldId id="1704" r:id="rId22"/>
    <p:sldId id="1705" r:id="rId23"/>
    <p:sldId id="1706" r:id="rId24"/>
    <p:sldId id="1707" r:id="rId25"/>
    <p:sldId id="1708" r:id="rId26"/>
    <p:sldId id="847" r:id="rId27"/>
    <p:sldId id="1715" r:id="rId28"/>
    <p:sldId id="1716" r:id="rId29"/>
    <p:sldId id="1717" r:id="rId30"/>
    <p:sldId id="1718" r:id="rId31"/>
    <p:sldId id="1656" r:id="rId32"/>
    <p:sldId id="1697" r:id="rId33"/>
    <p:sldId id="1719" r:id="rId34"/>
    <p:sldId id="1608" r:id="rId35"/>
    <p:sldId id="1581" r:id="rId36"/>
    <p:sldId id="1070" r:id="rId37"/>
    <p:sldId id="1721" r:id="rId38"/>
    <p:sldId id="1657" r:id="rId39"/>
    <p:sldId id="1294" r:id="rId40"/>
    <p:sldId id="1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A6A"/>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6"/>
    <p:restoredTop sz="96327"/>
  </p:normalViewPr>
  <p:slideViewPr>
    <p:cSldViewPr snapToGrid="0" snapToObjects="1">
      <p:cViewPr varScale="1">
        <p:scale>
          <a:sx n="110" d="100"/>
          <a:sy n="110" d="100"/>
        </p:scale>
        <p:origin x="200" y="472"/>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9/22/20</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8:06.547"/>
    </inkml:context>
    <inkml:brush xml:id="br0">
      <inkml:brushProperty name="width" value="0.2" units="cm"/>
      <inkml:brushProperty name="height" value="0.2" units="cm"/>
      <inkml:brushProperty name="color" value="#23B280"/>
    </inkml:brush>
  </inkml:definitions>
  <inkml:trace contextRef="#ctx0" brushRef="#br0">456 8468 23248,'17'-4'-312,"57"-14"-1326,5-2 878,15-2 1,10-2 0,-4 1 759,10-1 0,3-2 0,-3-1 0,9-3 0,-3 1 0,-16 5 0,-3 0 0,-6 2 0,9-1 0,-1 1 0,-13 2 0,5-1 0,0-2 0,-2-1 0,-1-2 0,2 1 0,4 0 0,1 1 0,4-2-715,20-7 0,5-1 0,-6 1 715,-22 6 0,-5 0 0,-3 3 0,23-5 0,-1 1-105,-24 4 0,1-2 0,-4 1 105,11-5 0,1-1 0,-13 3 0,4-2 0,5-3 0,-5 2 0,5-2 0,0 0 0,-3 0-848,8-3 1,-3 0 0,6-2 847,-3 0 0,6-3 0,0 1 0,-5 3 0,5 3 0,-6 4 0,1-5 0,4-10 0,0-5 0,3 4 0,9 6 0,2 3 0,1-2 0,-2-6 0,0-1 0,2 1 0,-19 11 0,3 0 0,-1 2 0,-3 1 0,8-3 0,-4 1 0,4 0 0,-13 5 0,4 0 0,0 0 0,-5 1 0,6-1 0,-3 1 0,8-1 0,-10 3 0,9-1 0,4 0 0,-1 0 0,-6 0-324,1 0 1,-5 0-1,0-1 1,4 0 323,-1 0 0,5-2 0,1 0 0,-1 1 0,-6 1 0,4 0 0,-5 1 0,-2 0 0,-4 0 0,11-8 0,-5 0 0,8-2 0,-11 6 0,8-2 0,3-1 0,-2 1 0,-6 1 0,23-9 0,-7 1 0,7-2 0,-19 7 0,7-3 0,3 0 0,-3 2 0,-8 3 0,17-5 0,-8 5 0,1-1-73,11-4 1,0 0 0,-4 2 72,-23 8 0,-5 1 0,5-2 0,19-7 0,6-3 0,3 0 0,-17 8 0,4-1 0,-1 0 0,-6 2 0,1-2 0,-6 2 0,4-1 0,-1 2 0,5-1 0,0 0 0,-10 3-113,27-9 1,-5 2 112,-19 6 0,3-1 0,-2 0 0,-9 2 0,-1 1 0,-2-1 0,1 1 0,0-1 0,-1 1 402,35-8 0,-1-1-402,1-3 0,0-1 0,-1 5 0,1 2 0,0-2 0,0 1 0,-1-1 0,1 1 0,0 0 0,0-1 0,-8 1 0,0 1 0,-28 12 0,1 1 0,-1-1 0,37-13 0,2 1 0,-32 15 0,1 1 0,1-2 457,-1-4 1,0-1 0,-1 0-458,2 2 0,-1 1 0,-1 0 0,-4-3 0,-1-1 0,1 1 0,2-1 0,1 1 0,0 0 0,-4-1 0,0 1 0,1 0 0,2 0 0,0 0 0,5-1 0,-4-1 0,6-3 0,-1 1 0,-6 2 0,30-7 0,1 0 0,-32 6 0,6-3 0,2-1 0,-2 1 0,20-4 0,-1 0 0,3-1 0,-15 4 0,3-2 0,2-1 0,0 1-126,7-2 0,-34 10 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4:02.703"/>
    </inkml:context>
    <inkml:brush xml:id="br0">
      <inkml:brushProperty name="width" value="0.2" units="cm"/>
      <inkml:brushProperty name="height" value="0.2" units="cm"/>
      <inkml:brushProperty name="color" value="#1E5749"/>
    </inkml:brush>
  </inkml:definitions>
  <inkml:trace contextRef="#ctx0" brushRef="#br0">1 2 24575,'91'0'0,"4"0"0,0 0 0,8 0-1639,-16 0 1,4 0 754,2 0 0,8 0 1,-1 0-210,-10 0 1,0 0 0,8 0 836,-7 0 0,8 0 0,4 0 1,1 0-1,-5 0 256,11 0 0,-3 0 0,0 0 0,1 0 0,-13 0 0,2 0 0,1 0 0,-2 0 0,-1 0-500,12 0 1,-2 0-1,0 0 1,6 0 499,-18 0 0,5-1 0,2 1 0,-1-1 0,-2 2 0,-6 0-663,12 1 1,-8 2 0,2 0-1,8 0 663,-17-1 0,8 0 0,4 0 0,1 0 0,-1 0 0,-6 1 0,-9 1-194,9 1 1,-9 1 0,-2 0-1,5 1 194,-1 2 0,3 0 0,2 1 0,0 0 0,0-2 0,-3-3 0,2-1 0,-2-1 0,1 1 0,-2 1 0,18 3 0,-2 2 0,-1-1 0,1-1 0,0-2 0,-1-1 0,0-2 0,1 0 0,-2 0 0,-1-2 0,1 1 0,1 0 0,4 1 0,1 2 0,1-1 0,-1-1 10,-3-3 0,-1-1 0,1 0 0,2 1-10,-15 1 0,2 0 0,1 0 0,-2 1 0,-1-2 0,14 0 0,-3-1 0,1-1 0,0 1 0,-15 0 0,1 0 0,0 0 0,0 0 0,-1 0 0,16 0 0,-1 0 0,-1 0 0,1 0 0,4 0 0,0 0 0,0 0 0,-2 0 0,-7 0 0,-2 1 0,0-1 0,1-1 0,8-1 0,0-1 0,1 1 0,-1-1 0,-2 2 0,-1 1 0,0 0 0,1-1 0,4-1 0,1-1 0,0 0 0,0 1 0,-20 2 0,1 0 0,0 0 0,-1 0 0,0 0 0,20 0 0,-1 0 0,0 0 0,2 0 0,-17 0 0,1 0 0,0 0 0,1 0 0,0 0 11,-1 0 0,1 0 1,0 0-1,0 0 1,1 0-12,2 0 0,0 0 0,1 0 0,0 0 0,0 0 0,0 0 0,0 0 0,-1 0 0,1 0 0,0 0 0,0 0 0,-1 0 0,1 0 0,0 0 0,-1 0 0,1 0 0,0 0 0,0 0 0,-1 0 0,1 0 0,0 0 0,0 0 0,0 0 0,-1 0 0,1 0 0,-4 0 0,0 0 0,0 0 0,-1 0 0,1 0 0,-1 0 0,0 0 0,0 0 0,0 0 0,0 0-68,0 0 0,0 0 1,0 0-1,0 0 0,0 0 68,1 2 0,0 0 0,0 0 0,0 1 0,0-2 0,0 0 0,1-1 0,-1 1 0,0-1 0,0 1 0,-1 0 0,0 2 0,1-1 0,-1 0 0,-1 0 0,-2-2 0,-1 0 0,1 0 0,-1 0 0,0 0 0,2 0 0,0 0 0,0 0 0,-2 0 0,-4 0 8,-1 0 0,-4 0 0,-1 0 0,7 0-8,9 0 0,6 0 0,4 0 0,-4 0 0,-7 0 0,14 0 0,-8 0 0,7 0 100,-16 0 0,8 0 0,1 0 0,0 0 0,-7 0-100,-2 0 0,-4 0 0,-2 0 0,1 0 0,0 0 0,-1 0 0,2 0 0,4 0 0,1 0 0,4 0 0,3 0 0,-1 0 0,-5 0 0,6 0 0,-4 0 0,0 0 0,5 0 0,-4 0 0,5 0 0,1 0 0,-3 0 0,-10 0 0,11 0 0,-9 0 0,2 0 0,6 0 0,2 0 0,2 0 0,-17 0 0,2 0 0,1 0 0,-2 0 0,-5 0 0,-1-1 0,0 1 0,1 1 0,3 0 0,1 0 0,-1 1 0,-2 0 415,16 1 0,-4 0 0,-4 1-415,15 4 0,-2 0 0,-21-2 0,3 0 0,-2-1 0,-9-2 0,-1 0 0,-2 0 1019,22 4 1,-1 0-1020,4-3 0,-3 0 1224,-18 3 1,-3 0-1225,11-2 0,-2-1 1262,-13-1 1,-2 0-1263,5 0 0,0 0 0,0-2 0,0-1 0,0 4 0,2-1 0,4-3 0,1 0 0,4 0 0,2 0 0,0 0 0,0 0 0,6 0 0,1 0 0,5 0 0,-2 0 0,-11 0 0,-4 0 0,-4-3 0,-5 0 0,32-3 2501,-29-6-2501,-16 2 1895,-16 0-1895,-17 5 0,-12 1 0,-11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8:17.225"/>
    </inkml:context>
    <inkml:brush xml:id="br0">
      <inkml:brushProperty name="width" value="0.14111" units="cm"/>
      <inkml:brushProperty name="height" value="0.14111" units="cm"/>
      <inkml:brushProperty name="color" value="#23B280"/>
    </inkml:brush>
  </inkml:definitions>
  <inkml:trace contextRef="#ctx0" brushRef="#br0">343 1 24575,'-13'14'0,"7"6"0,-6-10 0,2 4 0,1-1 0,-4-5 0,4 5 0,0-3 0,1 2 0,-1-3 0,4-1 0,-2 0 0,2 5 0,-4-4 0,4 9 0,-3-4 0,3 4 0,0-4 0,-3 3 0,3-3 0,-5 4 0,5 0 0,-3-4 0,7-1 0,-6 0 0,2-4 0,0 4 0,1-5 0,0 1 0,3-1 0,-6 0 0,6 0 0,-7 1 0,7-1 0,-6 0 0,2 1 0,-3-1 0,3 0 0,-2 0 0,2 5 0,0-3 0,-3 2 0,3 1 0,0-3 0,-3 2 0,3 1 0,1-4 0,-4 4 0,3-4 0,0 2 0,-2-1 0,6 2 0,-3-4 0,0-3 0,3-2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8:25.085"/>
    </inkml:context>
    <inkml:brush xml:id="br0">
      <inkml:brushProperty name="width" value="0.14111" units="cm"/>
      <inkml:brushProperty name="height" value="0.14111" units="cm"/>
      <inkml:brushProperty name="color" value="#23B280"/>
    </inkml:brush>
  </inkml:definitions>
  <inkml:trace contextRef="#ctx0" brushRef="#br0">828 213 24575,'-17'0'0,"2"0"0,7 0 0,-10 0 0,7 0 0,-12 0 0,9 0 0,-4 0 0,-1 0 0,5-8 0,-4 6 0,9-6 0,-9 8 0,9-4 0,-9 3 0,9-7 0,-8 7 0,7-6 0,-3 6 0,0-7 0,4 7 0,-4-7 0,4 7 0,1-2 0,0-1 0,-1 3 0,1-6 0,0 6 0,-1-3 0,1 4 0,0-4 0,-1 4 0,1-8 0,0 7 0,-1-6 0,1 6 0,0-7 0,0 8 0,-1-4 0,1 4 0,0-4 0,-1 3 0,1-6 0,0 6 0,-1-2 0,1-1 0,0 3 0,0-3 0,3 1 0,-2 2 0,2-3 0,-3 4 0,0-4 0,0 4 0,0-4 0,-1 4 0,5-4 0,-4 3 0,3-2 0,-3 3 0,0 0 0,-1 0 0,-4-5 0,4 4 0,-4-3 0,0 0 0,3 3 0,-7-3 0,8 0 0,-9 3 0,9-2 0,-4-1 0,4 3 0,1-3 0,0 4 0,-1-4 0,1 3 0,-1-2 0,1 3 0,4-4 0,-3 3 0,2-3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8:44.758"/>
    </inkml:context>
    <inkml:brush xml:id="br0">
      <inkml:brushProperty name="width" value="0.14111" units="cm"/>
      <inkml:brushProperty name="height" value="0.14111" units="cm"/>
      <inkml:brushProperty name="color" value="#1E5749"/>
    </inkml:brush>
  </inkml:definitions>
  <inkml:trace contextRef="#ctx0" brushRef="#br0">343 1 24575,'-13'14'0,"7"6"0,-6-10 0,2 4 0,1-1 0,-4-5 0,4 5 0,0-3 0,1 2 0,-1-3 0,4-1 0,-2 0 0,2 5 0,-4-4 0,4 9 0,-3-4 0,3 4 0,0-4 0,-3 3 0,3-3 0,-5 4 0,5 0 0,-3-4 0,7-1 0,-6 0 0,2-4 0,0 4 0,1-5 0,0 1 0,3-1 0,-6 0 0,6 0 0,-7 1 0,7-1 0,-6 0 0,2 1 0,-3-1 0,3 0 0,-2 0 0,2 5 0,0-3 0,-3 2 0,3 1 0,0-3 0,-3 2 0,3 1 0,1-4 0,-4 4 0,3-4 0,0 2 0,-2-1 0,6 2 0,-3-4 0,0-3 0,3-2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2T14:28:44.759"/>
    </inkml:context>
    <inkml:brush xml:id="br0">
      <inkml:brushProperty name="width" value="0.14111" units="cm"/>
      <inkml:brushProperty name="height" value="0.14111" units="cm"/>
      <inkml:brushProperty name="color" value="#1E5749"/>
    </inkml:brush>
  </inkml:definitions>
  <inkml:trace contextRef="#ctx0" brushRef="#br0">828 213 24575,'-17'0'0,"2"0"0,7 0 0,-10 0 0,7 0 0,-12 0 0,9 0 0,-4 0 0,-1 0 0,5-8 0,-4 6 0,9-6 0,-9 8 0,9-4 0,-9 3 0,9-7 0,-8 7 0,7-6 0,-3 6 0,0-7 0,4 7 0,-4-7 0,4 7 0,1-2 0,0-1 0,-1 3 0,1-6 0,0 6 0,-1-3 0,1 4 0,0-4 0,-1 4 0,1-8 0,0 7 0,-1-6 0,1 6 0,0-7 0,0 8 0,-1-4 0,1 4 0,0-4 0,-1 3 0,1-6 0,0 6 0,-1-2 0,1-1 0,0 3 0,0-3 0,3 1 0,-2 2 0,2-3 0,-3 4 0,0-4 0,0 4 0,0-4 0,-1 4 0,5-4 0,-4 3 0,3-2 0,-3 3 0,0 0 0,-1 0 0,-4-5 0,4 4 0,-4-3 0,0 0 0,3 3 0,-7-3 0,8 0 0,-9 3 0,9-2 0,-4-1 0,4 3 0,1-3 0,0 4 0,-1-4 0,1 3 0,-1-2 0,1 3 0,4-4 0,-3 3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9/22/20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dirty="0"/>
          </a:p>
        </p:txBody>
      </p:sp>
    </p:spTree>
    <p:extLst>
      <p:ext uri="{BB962C8B-B14F-4D97-AF65-F5344CB8AC3E}">
        <p14:creationId xmlns:p14="http://schemas.microsoft.com/office/powerpoint/2010/main" val="129755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35</a:t>
            </a:fld>
            <a:endParaRPr lang="en-US"/>
          </a:p>
        </p:txBody>
      </p:sp>
    </p:spTree>
    <p:extLst>
      <p:ext uri="{BB962C8B-B14F-4D97-AF65-F5344CB8AC3E}">
        <p14:creationId xmlns:p14="http://schemas.microsoft.com/office/powerpoint/2010/main" val="5640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36</a:t>
            </a:fld>
            <a:endParaRPr lang="en-US"/>
          </a:p>
        </p:txBody>
      </p:sp>
    </p:spTree>
    <p:extLst>
      <p:ext uri="{BB962C8B-B14F-4D97-AF65-F5344CB8AC3E}">
        <p14:creationId xmlns:p14="http://schemas.microsoft.com/office/powerpoint/2010/main" val="167791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37</a:t>
            </a:fld>
            <a:endParaRPr lang="en-US" dirty="0"/>
          </a:p>
        </p:txBody>
      </p:sp>
    </p:spTree>
    <p:extLst>
      <p:ext uri="{BB962C8B-B14F-4D97-AF65-F5344CB8AC3E}">
        <p14:creationId xmlns:p14="http://schemas.microsoft.com/office/powerpoint/2010/main" val="4219657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0E53D91B-D0F9-814D-A6B6-CA316CF4A9CE}" type="slidenum">
              <a:rPr lang="en-US" smtClean="0"/>
              <a:t>38</a:t>
            </a:fld>
            <a:endParaRPr lang="en-US" dirty="0"/>
          </a:p>
        </p:txBody>
      </p:sp>
    </p:spTree>
    <p:extLst>
      <p:ext uri="{BB962C8B-B14F-4D97-AF65-F5344CB8AC3E}">
        <p14:creationId xmlns:p14="http://schemas.microsoft.com/office/powerpoint/2010/main" val="154930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027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40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dirty="0"/>
          </a:p>
        </p:txBody>
      </p:sp>
    </p:spTree>
    <p:extLst>
      <p:ext uri="{BB962C8B-B14F-4D97-AF65-F5344CB8AC3E}">
        <p14:creationId xmlns:p14="http://schemas.microsoft.com/office/powerpoint/2010/main" val="420532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14</a:t>
            </a:fld>
            <a:endParaRPr lang="en-US" dirty="0"/>
          </a:p>
        </p:txBody>
      </p:sp>
    </p:spTree>
    <p:extLst>
      <p:ext uri="{BB962C8B-B14F-4D97-AF65-F5344CB8AC3E}">
        <p14:creationId xmlns:p14="http://schemas.microsoft.com/office/powerpoint/2010/main" val="3738215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15</a:t>
            </a:fld>
            <a:endParaRPr lang="en-US" dirty="0"/>
          </a:p>
        </p:txBody>
      </p:sp>
    </p:spTree>
    <p:extLst>
      <p:ext uri="{BB962C8B-B14F-4D97-AF65-F5344CB8AC3E}">
        <p14:creationId xmlns:p14="http://schemas.microsoft.com/office/powerpoint/2010/main" val="2406366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27</a:t>
            </a:fld>
            <a:endParaRPr lang="en-US" dirty="0"/>
          </a:p>
        </p:txBody>
      </p:sp>
    </p:spTree>
    <p:extLst>
      <p:ext uri="{BB962C8B-B14F-4D97-AF65-F5344CB8AC3E}">
        <p14:creationId xmlns:p14="http://schemas.microsoft.com/office/powerpoint/2010/main" val="47198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framework can also work for thought leadership angles – see following slide. </a:t>
            </a:r>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dirty="0"/>
          </a:p>
        </p:txBody>
      </p:sp>
    </p:spTree>
    <p:extLst>
      <p:ext uri="{BB962C8B-B14F-4D97-AF65-F5344CB8AC3E}">
        <p14:creationId xmlns:p14="http://schemas.microsoft.com/office/powerpoint/2010/main" val="226329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32</a:t>
            </a:fld>
            <a:endParaRPr lang="en-US" dirty="0"/>
          </a:p>
        </p:txBody>
      </p:sp>
    </p:spTree>
    <p:extLst>
      <p:ext uri="{BB962C8B-B14F-4D97-AF65-F5344CB8AC3E}">
        <p14:creationId xmlns:p14="http://schemas.microsoft.com/office/powerpoint/2010/main" val="185790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33</a:t>
            </a:fld>
            <a:endParaRPr lang="en-US" dirty="0"/>
          </a:p>
        </p:txBody>
      </p:sp>
    </p:spTree>
    <p:extLst>
      <p:ext uri="{BB962C8B-B14F-4D97-AF65-F5344CB8AC3E}">
        <p14:creationId xmlns:p14="http://schemas.microsoft.com/office/powerpoint/2010/main" val="1472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appropriate case study image]</a:t>
            </a:r>
          </a:p>
        </p:txBody>
      </p:sp>
      <p:sp>
        <p:nvSpPr>
          <p:cNvPr id="4" name="Slide Number Placeholder 3"/>
          <p:cNvSpPr>
            <a:spLocks noGrp="1"/>
          </p:cNvSpPr>
          <p:nvPr>
            <p:ph type="sldNum" sz="quarter" idx="5"/>
          </p:nvPr>
        </p:nvSpPr>
        <p:spPr/>
        <p:txBody>
          <a:bodyPr/>
          <a:lstStyle/>
          <a:p>
            <a:fld id="{0E53D91B-D0F9-814D-A6B6-CA316CF4A9CE}" type="slidenum">
              <a:rPr lang="en-US" smtClean="0"/>
              <a:t>34</a:t>
            </a:fld>
            <a:endParaRPr lang="en-US" dirty="0"/>
          </a:p>
        </p:txBody>
      </p:sp>
    </p:spTree>
    <p:extLst>
      <p:ext uri="{BB962C8B-B14F-4D97-AF65-F5344CB8AC3E}">
        <p14:creationId xmlns:p14="http://schemas.microsoft.com/office/powerpoint/2010/main" val="2491135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Ital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b="1" i="0">
                <a:solidFill>
                  <a:schemeClr val="accent4"/>
                </a:solidFill>
                <a:latin typeface="Franklin Gothic Demi Cond" panose="020B0603020102020204" pitchFamily="34" charset="0"/>
              </a:defRPr>
            </a:lvl1pPr>
          </a:lstStyle>
          <a:p>
            <a:r>
              <a:rPr lang="en-US" dirty="0"/>
              <a:t>DECK TITLE HERE  |  00.00.00</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a:prstGeom prst="rect">
            <a:avLst/>
          </a:prstGeom>
        </p:spPr>
        <p:txBody>
          <a:bodyPr/>
          <a:lstStyle/>
          <a:p>
            <a:fld id="{0EE3514B-1335-C741-91D5-0A5C123C5764}" type="datetime1">
              <a:rPr lang="en-US" smtClean="0"/>
              <a:t>9/22/20</a:t>
            </a:fld>
            <a:endParaRPr lang="en-US"/>
          </a:p>
        </p:txBody>
      </p:sp>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Goes </a:t>
            </a:r>
            <a:br>
              <a:rPr lang="en-US" dirty="0"/>
            </a:br>
            <a:r>
              <a:rPr lang="en-US" dirty="0"/>
              <a:t>Here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0"/>
              </a:spcBef>
              <a:spcAft>
                <a:spcPts val="0"/>
              </a:spcAft>
              <a:buClrTx/>
              <a:buSzTx/>
              <a:buFont typeface="Arial"/>
              <a:buNone/>
              <a:tabLst/>
              <a:defRPr lang="en-US" sz="1600" b="0" i="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Franklin Gothic Book 16pt Regular Lorem ipsum </a:t>
            </a:r>
            <a:br>
              <a:rPr lang="en-US" dirty="0"/>
            </a:br>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399" y="2141538"/>
            <a:ext cx="9331817" cy="3916362"/>
          </a:xfrm>
        </p:spPr>
        <p:txBody>
          <a:bodyPr/>
          <a:lstStyle>
            <a:lvl1pPr>
              <a:defRPr/>
            </a:lvl1pPr>
          </a:lstStyle>
          <a:p>
            <a:pPr lvl="0"/>
            <a:r>
              <a:rPr lang="en-US" dirty="0"/>
              <a:t>Text Franklin Gothic Book 18pt</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a:prstGeom prst="rect">
            <a:avLst/>
          </a:prstGeom>
        </p:spPr>
        <p:txBody>
          <a:bodyPr/>
          <a:lstStyle/>
          <a:p>
            <a:fld id="{0EE3514B-1335-C741-91D5-0A5C123C5764}" type="datetime1">
              <a:rPr lang="en-US" smtClean="0"/>
              <a:t>9/22/20</a:t>
            </a:fld>
            <a:endParaRPr lang="en-US"/>
          </a:p>
        </p:txBody>
      </p:sp>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Goes </a:t>
            </a:r>
            <a:br>
              <a:rPr lang="en-US" dirty="0"/>
            </a:br>
            <a:r>
              <a:rPr lang="en-US" dirty="0"/>
              <a:t>Here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Franklin Gothic Book 18pt</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Franklin Gothic Book 18pt</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Franklin Gothic Book 16pt Regular Lorem ipsum </a:t>
            </a:r>
            <a:br>
              <a:rPr lang="en-US" dirty="0"/>
            </a:br>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a:t>
            </a:r>
          </a:p>
        </p:txBody>
      </p:sp>
    </p:spTree>
    <p:extLst>
      <p:ext uri="{BB962C8B-B14F-4D97-AF65-F5344CB8AC3E}">
        <p14:creationId xmlns:p14="http://schemas.microsoft.com/office/powerpoint/2010/main" val="409907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Goes </a:t>
            </a:r>
            <a:br>
              <a:rPr lang="en-US" dirty="0"/>
            </a:br>
            <a:r>
              <a:rPr lang="en-US" dirty="0"/>
              <a:t>Here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Franklin Gothic Book 16pt Regular Lorem ipsum </a:t>
            </a:r>
            <a:br>
              <a:rPr lang="en-US" dirty="0"/>
            </a:br>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a:t>
            </a:r>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a:xfrm>
            <a:off x="1444732" y="6430577"/>
            <a:ext cx="1078769" cy="270892"/>
          </a:xfrm>
        </p:spPr>
        <p:txBody>
          <a:bodyPr/>
          <a:lstStyle>
            <a:lvl1pPr>
              <a:defRPr>
                <a:latin typeface="Franklin Gothic Book" panose="020B0503020102020204" pitchFamily="34" charset="0"/>
              </a:defRPr>
            </a:lvl1p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Goes </a:t>
            </a:r>
            <a:br>
              <a:rPr lang="en-US" dirty="0"/>
            </a:br>
            <a:r>
              <a:rPr lang="en-US" dirty="0"/>
              <a:t>Here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Franklin Gothic Book 16pt Regular Lorem ipsum </a:t>
            </a:r>
            <a:br>
              <a:rPr lang="en-US" dirty="0"/>
            </a:br>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a:t>
            </a:r>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Text Franklin Gothic Book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spcBef>
                <a:spcPts val="0"/>
              </a:spcBef>
              <a:defRPr sz="2400" b="1" i="0" cap="all" baseline="0">
                <a:latin typeface="Franklin Gothic Demi Cond" panose="020B0603020102020204" pitchFamily="34" charset="0"/>
              </a:defRPr>
            </a:lvl1pPr>
          </a:lstStyle>
          <a:p>
            <a:pPr lvl="0"/>
            <a:r>
              <a:rPr lang="en-US" dirty="0"/>
              <a:t>Subtitle goes </a:t>
            </a:r>
            <a:br>
              <a:rPr lang="en-US" dirty="0"/>
            </a:br>
            <a:r>
              <a:rPr lang="en-US" dirty="0"/>
              <a:t>here 24pt</a:t>
            </a:r>
          </a:p>
        </p:txBody>
      </p:sp>
    </p:spTree>
    <p:extLst>
      <p:ext uri="{BB962C8B-B14F-4D97-AF65-F5344CB8AC3E}">
        <p14:creationId xmlns:p14="http://schemas.microsoft.com/office/powerpoint/2010/main" val="3804011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Franklin gothic </a:t>
            </a:r>
            <a:br>
              <a:rPr lang="en-US" dirty="0"/>
            </a:br>
            <a:r>
              <a:rPr lang="en-US" dirty="0"/>
              <a:t>condensed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Text Franklin Gothic Book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Franklin gothic </a:t>
            </a:r>
            <a:br>
              <a:rPr lang="en-US" dirty="0"/>
            </a:br>
            <a:r>
              <a:rPr lang="en-US" dirty="0"/>
              <a:t>condensed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Text Franklin Gothic Book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Text Franklin Gothic Book 16pt</a:t>
            </a:r>
          </a:p>
        </p:txBody>
      </p:sp>
      <p:sp>
        <p:nvSpPr>
          <p:cNvPr id="10" name="Slide Number Placeholder 9"/>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10545"/>
            <a:ext cx="5486075" cy="293916"/>
          </a:xfrm>
        </p:spPr>
        <p:txBody>
          <a:bodyPr anchor="t" anchorCtr="0"/>
          <a:lstStyle>
            <a:lvl1pPr marL="0" indent="0">
              <a:lnSpc>
                <a:spcPct val="100000"/>
              </a:lnSpc>
              <a:spcBef>
                <a:spcPts val="0"/>
              </a:spcBef>
              <a:buNone/>
              <a:defRPr sz="2400" b="1" i="0" cap="all" baseline="0">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goes here 24pt</a:t>
            </a:r>
          </a:p>
        </p:txBody>
      </p:sp>
      <p:sp>
        <p:nvSpPr>
          <p:cNvPr id="5" name="Text Placeholder 4"/>
          <p:cNvSpPr>
            <a:spLocks noGrp="1"/>
          </p:cNvSpPr>
          <p:nvPr>
            <p:ph type="body" sz="quarter" idx="3" hasCustomPrompt="1"/>
          </p:nvPr>
        </p:nvSpPr>
        <p:spPr>
          <a:xfrm>
            <a:off x="6172199" y="1710545"/>
            <a:ext cx="5524501" cy="293916"/>
          </a:xfrm>
        </p:spPr>
        <p:txBody>
          <a:bodyPr anchor="t" anchorCtr="0"/>
          <a:lstStyle>
            <a:lvl1pPr marL="0" indent="0">
              <a:lnSpc>
                <a:spcPct val="100000"/>
              </a:lnSpc>
              <a:spcBef>
                <a:spcPts val="0"/>
              </a:spcBef>
              <a:buNone/>
              <a:defRPr sz="2400" b="1" i="0" cap="all" baseline="0">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goes here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Text Franklin Gothic Book 16pt</a:t>
            </a:r>
          </a:p>
        </p:txBody>
      </p:sp>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Franklin gothic </a:t>
            </a:r>
            <a:br>
              <a:rPr lang="en-US" dirty="0"/>
            </a:br>
            <a:r>
              <a:rPr lang="en-US" dirty="0"/>
              <a:t>condensed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Text Franklin Gothic Book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Franklin gothic </a:t>
            </a:r>
            <a:br>
              <a:rPr lang="en-US" dirty="0"/>
            </a:br>
            <a:r>
              <a:rPr lang="en-US" dirty="0"/>
              <a:t>condensed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Text Franklin Gothic Book 16pt</a:t>
            </a:r>
          </a:p>
        </p:txBody>
      </p:sp>
      <p:sp>
        <p:nvSpPr>
          <p:cNvPr id="8" name="Date Placeholder 7"/>
          <p:cNvSpPr>
            <a:spLocks noGrp="1"/>
          </p:cNvSpPr>
          <p:nvPr>
            <p:ph type="dt" sz="half" idx="10"/>
          </p:nvPr>
        </p:nvSpPr>
        <p:spPr>
          <a:xfrm>
            <a:off x="14765216" y="3082200"/>
            <a:ext cx="2743200" cy="365125"/>
          </a:xfrm>
          <a:prstGeom prst="rect">
            <a:avLst/>
          </a:prstGeom>
        </p:spPr>
        <p:txBody>
          <a:bodyPr/>
          <a:lstStyle/>
          <a:p>
            <a:fld id="{5BB816F4-1AC8-3748-95D4-12DB8B98CB2C}" type="datetime1">
              <a:rPr lang="en-US" smtClean="0"/>
              <a:t>9/22/20</a:t>
            </a:fld>
            <a:endParaRPr lang="en-US"/>
          </a:p>
        </p:txBody>
      </p:sp>
      <p:sp>
        <p:nvSpPr>
          <p:cNvPr id="10" name="Slide Number Placeholder 9"/>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Text Franklin Gothic Book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Text Franklin Gothic Book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10545"/>
            <a:ext cx="3587284" cy="293916"/>
          </a:xfrm>
        </p:spPr>
        <p:txBody>
          <a:bodyPr anchor="t" anchorCtr="0"/>
          <a:lstStyle>
            <a:lvl1pPr marL="0" indent="0">
              <a:lnSpc>
                <a:spcPct val="100000"/>
              </a:lnSpc>
              <a:spcBef>
                <a:spcPts val="0"/>
              </a:spcBef>
              <a:buNone/>
              <a:defRPr sz="2400" b="1" i="0" cap="all" baseline="0">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goes here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Text Franklin Gothic Book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10545"/>
            <a:ext cx="3587284" cy="293916"/>
          </a:xfrm>
        </p:spPr>
        <p:txBody>
          <a:bodyPr anchor="t" anchorCtr="0"/>
          <a:lstStyle>
            <a:lvl1pPr marL="0" indent="0">
              <a:lnSpc>
                <a:spcPct val="100000"/>
              </a:lnSpc>
              <a:spcBef>
                <a:spcPts val="0"/>
              </a:spcBef>
              <a:buNone/>
              <a:defRPr sz="2400" b="1" i="0" cap="all" baseline="0">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goes here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Text Franklin Gothic Book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10545"/>
            <a:ext cx="3587284" cy="293916"/>
          </a:xfrm>
        </p:spPr>
        <p:txBody>
          <a:bodyPr anchor="t" anchorCtr="0"/>
          <a:lstStyle>
            <a:lvl1pPr marL="0" indent="0">
              <a:lnSpc>
                <a:spcPct val="100000"/>
              </a:lnSpc>
              <a:spcBef>
                <a:spcPts val="0"/>
              </a:spcBef>
              <a:buNone/>
              <a:defRPr sz="2400" b="1" i="0" cap="all" baseline="0">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goes here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Text Franklin Gothic Book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Franklin gothic </a:t>
            </a:r>
            <a:br>
              <a:rPr lang="en-US" dirty="0"/>
            </a:br>
            <a:r>
              <a:rPr lang="en-US" dirty="0"/>
              <a:t>condensed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5134492" y="3205292"/>
            <a:ext cx="2743200" cy="365125"/>
          </a:xfrm>
          <a:prstGeom prst="rect">
            <a:avLst/>
          </a:prstGeom>
        </p:spPr>
        <p:txBody>
          <a:bodyPr/>
          <a:lstStyle/>
          <a:p>
            <a:fld id="{3676E492-2618-4A48-ADCE-48DA45E2E280}" type="datetime1">
              <a:rPr lang="en-US" smtClean="0"/>
              <a:t>9/22/20</a:t>
            </a:fld>
            <a:endParaRPr lang="en-US"/>
          </a:p>
        </p:txBody>
      </p:sp>
      <p:sp>
        <p:nvSpPr>
          <p:cNvPr id="8" name="Slide Number Placeholder 7"/>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Franklin gothic </a:t>
            </a:r>
            <a:br>
              <a:rPr lang="en-US" dirty="0"/>
            </a:br>
            <a:r>
              <a:rPr lang="en-US" dirty="0"/>
              <a:t>condensed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0" i="0" baseline="0">
                <a:solidFill>
                  <a:schemeClr val="tx1"/>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Franklin Gothic Book 24pt</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5134492" y="3205292"/>
            <a:ext cx="2743200" cy="365125"/>
          </a:xfrm>
          <a:prstGeom prst="rect">
            <a:avLst/>
          </a:prstGeom>
        </p:spPr>
        <p:txBody>
          <a:bodyPr/>
          <a:lstStyle/>
          <a:p>
            <a:fld id="{0D57EED8-4242-B743-B1ED-C655302AFCAD}" type="datetime1">
              <a:rPr lang="en-US" smtClean="0"/>
              <a:t>9/22/20</a:t>
            </a:fld>
            <a:endParaRPr lang="en-US"/>
          </a:p>
        </p:txBody>
      </p:sp>
      <p:sp>
        <p:nvSpPr>
          <p:cNvPr id="7" name="Slide Number Placeholder 6"/>
          <p:cNvSpPr>
            <a:spLocks noGrp="1"/>
          </p:cNvSpPr>
          <p:nvPr>
            <p:ph type="sldNum" sz="quarter" idx="12"/>
          </p:nvPr>
        </p:nvSpPr>
        <p:spPr/>
        <p:txBody>
          <a:bodyPr/>
          <a:lstStyle>
            <a:lvl1pPr>
              <a:defRPr b="0" i="0">
                <a:latin typeface="Franklin Gothic Book" panose="020B0503020102020204" pitchFamily="34" charset="0"/>
              </a:defRPr>
            </a:lvl1p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b="1" i="0" cap="all" baseline="0">
                <a:solidFill>
                  <a:schemeClr val="bg1"/>
                </a:solidFill>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1800" b="0" i="0">
                <a:latin typeface="Franklin Gothic Book" panose="020B0503020102020204" pitchFamily="34" charset="0"/>
              </a:defRPr>
            </a:lvl1pPr>
            <a:lvl2pPr>
              <a:defRPr sz="2000"/>
            </a:lvl2pPr>
            <a:lvl3pPr>
              <a:defRPr sz="2000"/>
            </a:lvl3pPr>
            <a:lvl4pPr>
              <a:defRPr sz="2000"/>
            </a:lvl4pPr>
            <a:lvl5pPr>
              <a:defRPr sz="2000"/>
            </a:lvl5pPr>
          </a:lstStyle>
          <a:p>
            <a:pPr lvl="0"/>
            <a:r>
              <a:rPr lang="en-US" dirty="0"/>
              <a:t>Text Franklin Gothic Book 18pt</a:t>
            </a:r>
            <a:br>
              <a:rPr lang="en-US" dirty="0"/>
            </a:br>
            <a:r>
              <a:rPr lang="en-US" dirty="0"/>
              <a:t>***Manually add in green bar above</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b"/>
          <a:lstStyle>
            <a:lvl1pPr>
              <a:lnSpc>
                <a:spcPct val="80000"/>
              </a:lnSpc>
              <a:defRPr sz="6000"/>
            </a:lvl1pPr>
          </a:lstStyle>
          <a:p>
            <a:r>
              <a:rPr lang="en-US" dirty="0"/>
              <a:t>HEADLINE GOES </a:t>
            </a:r>
            <a:br>
              <a:rPr lang="en-US" dirty="0"/>
            </a:br>
            <a:r>
              <a:rPr lang="en-US" dirty="0"/>
              <a:t>HERE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14A3CEF-B260-6446-9627-BEB95AB22836}"/>
              </a:ext>
            </a:extLst>
          </p:cNvPr>
          <p:cNvSpPr>
            <a:spLocks noGrp="1"/>
          </p:cNvSpPr>
          <p:nvPr>
            <p:ph type="pic" sz="quarter" idx="11" hasCustomPrompt="1"/>
          </p:nvPr>
        </p:nvSpPr>
        <p:spPr>
          <a:xfrm>
            <a:off x="3962400" y="0"/>
            <a:ext cx="8229600" cy="6858000"/>
          </a:xfrm>
        </p:spPr>
        <p:txBody>
          <a:bodyPr/>
          <a:lstStyle>
            <a:lvl1pPr>
              <a:defRPr b="0" i="0">
                <a:solidFill>
                  <a:schemeClr val="tx2"/>
                </a:solidFill>
                <a:latin typeface="Franklin Gothic Book" panose="020B0503020102020204" pitchFamily="34" charset="0"/>
              </a:defRPr>
            </a:lvl1pPr>
          </a:lstStyle>
          <a:p>
            <a:r>
              <a:rPr lang="en-US" dirty="0"/>
              <a:t>Click or drag and drop photo here</a:t>
            </a:r>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1800" b="0" i="0">
                <a:latin typeface="Franklin Gothic Book" panose="020B0503020102020204" pitchFamily="34" charset="0"/>
              </a:defRPr>
            </a:lvl1pPr>
            <a:lvl2pPr>
              <a:defRPr sz="2000"/>
            </a:lvl2pPr>
            <a:lvl3pPr>
              <a:defRPr sz="2000"/>
            </a:lvl3pPr>
            <a:lvl4pPr>
              <a:defRPr sz="2000"/>
            </a:lvl4pPr>
            <a:lvl5pPr>
              <a:defRPr sz="2000"/>
            </a:lvl5pPr>
          </a:lstStyle>
          <a:p>
            <a:pPr lvl="0"/>
            <a:r>
              <a:rPr lang="en-US" dirty="0"/>
              <a:t>Text Franklin Gothic Book 18pt</a:t>
            </a:r>
            <a:br>
              <a:rPr lang="en-US" dirty="0"/>
            </a:br>
            <a:r>
              <a:rPr lang="en-US" dirty="0"/>
              <a:t>***Manually add in white box and green bar to left</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b"/>
          <a:lstStyle>
            <a:lvl1pPr>
              <a:lnSpc>
                <a:spcPct val="80000"/>
              </a:lnSpc>
              <a:defRPr sz="4400" b="1" i="0">
                <a:latin typeface="Franklin Gothic Demi Cond" panose="020B0603020102020204" pitchFamily="34" charset="0"/>
              </a:defRPr>
            </a:lvl1pPr>
          </a:lstStyle>
          <a:p>
            <a:r>
              <a:rPr lang="en-US" dirty="0"/>
              <a:t>HEADLINE Goes </a:t>
            </a:r>
            <a:br>
              <a:rPr lang="en-US" dirty="0"/>
            </a:br>
            <a:r>
              <a:rPr lang="en-US" dirty="0"/>
              <a:t>Here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b="0" i="0">
                <a:latin typeface="Franklin Gothic Book" panose="020B0503020102020204" pitchFamily="34" charset="0"/>
              </a:defRPr>
            </a:lvl1pPr>
            <a:lvl2pPr>
              <a:defRPr sz="2000"/>
            </a:lvl2pPr>
            <a:lvl3pPr>
              <a:defRPr sz="2000"/>
            </a:lvl3pPr>
            <a:lvl4pPr>
              <a:defRPr sz="2000"/>
            </a:lvl4pPr>
            <a:lvl5pPr>
              <a:defRPr sz="2000"/>
            </a:lvl5pPr>
          </a:lstStyle>
          <a:p>
            <a:pPr lvl="0"/>
            <a:r>
              <a:rPr lang="en-US" dirty="0"/>
              <a:t>Text Franklin Gothic Book 16pt</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b="1" i="0">
                <a:latin typeface="Franklin Gothic Demi Cond" panose="020B0603020102020204" pitchFamily="34" charset="0"/>
              </a:defRPr>
            </a:lvl1pPr>
          </a:lstStyle>
          <a:p>
            <a:r>
              <a:rPr lang="en-US" dirty="0"/>
              <a:t>HEADLINE GOES</a:t>
            </a:r>
            <a:br>
              <a:rPr lang="en-US" dirty="0"/>
            </a:br>
            <a:r>
              <a:rPr lang="en-US" dirty="0"/>
              <a:t>HERE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hasCustomPrompt="1"/>
          </p:nvPr>
        </p:nvSpPr>
        <p:spPr>
          <a:xfrm>
            <a:off x="517525" y="271463"/>
            <a:ext cx="2163763" cy="688975"/>
          </a:xfrm>
        </p:spPr>
        <p:txBody>
          <a:bodyPr anchor="ctr"/>
          <a:lstStyle>
            <a:lvl1pPr>
              <a:defRPr sz="1400" b="0" i="0">
                <a:solidFill>
                  <a:schemeClr val="tx2"/>
                </a:solidFill>
                <a:latin typeface="Franklin Gothic Book" panose="020B0503020102020204" pitchFamily="34" charset="0"/>
              </a:defRPr>
            </a:lvl1pPr>
          </a:lstStyle>
          <a:p>
            <a:r>
              <a:rPr lang="en-US" dirty="0"/>
              <a:t>Click to add </a:t>
            </a:r>
            <a:br>
              <a:rPr lang="en-US" dirty="0"/>
            </a:br>
            <a:r>
              <a:rPr lang="en-US" dirty="0"/>
              <a:t>company logo</a:t>
            </a:r>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hasCustomPrompt="1"/>
          </p:nvPr>
        </p:nvSpPr>
        <p:spPr>
          <a:xfrm>
            <a:off x="6559550" y="0"/>
            <a:ext cx="5632450" cy="6858000"/>
          </a:xfrm>
        </p:spPr>
        <p:txBody>
          <a:bodyPr/>
          <a:lstStyle>
            <a:lvl1pPr>
              <a:defRPr b="0" i="0">
                <a:solidFill>
                  <a:schemeClr val="tx2"/>
                </a:solidFill>
                <a:latin typeface="Franklin Gothic Book" panose="020B0503020102020204" pitchFamily="34" charset="0"/>
              </a:defRPr>
            </a:lvl1pPr>
          </a:lstStyle>
          <a:p>
            <a:r>
              <a:rPr lang="en-US" dirty="0"/>
              <a:t>Click or drag and drop photo here</a:t>
            </a:r>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ttributed Quote Layout">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14A3CEF-B260-6446-9627-BEB95AB22836}"/>
              </a:ext>
            </a:extLst>
          </p:cNvPr>
          <p:cNvSpPr>
            <a:spLocks noGrp="1"/>
          </p:cNvSpPr>
          <p:nvPr>
            <p:ph type="pic" sz="quarter" idx="11" hasCustomPrompt="1"/>
          </p:nvPr>
        </p:nvSpPr>
        <p:spPr>
          <a:xfrm>
            <a:off x="3962400" y="0"/>
            <a:ext cx="8229600" cy="6858000"/>
          </a:xfrm>
        </p:spPr>
        <p:txBody>
          <a:bodyPr/>
          <a:lstStyle>
            <a:lvl1pPr>
              <a:defRPr>
                <a:solidFill>
                  <a:schemeClr val="tx2"/>
                </a:solidFill>
              </a:defRPr>
            </a:lvl1pPr>
          </a:lstStyle>
          <a:p>
            <a:r>
              <a:rPr lang="en-US" dirty="0"/>
              <a:t>Click or drag and drop photo here</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4185634"/>
            <a:ext cx="5236537" cy="425003"/>
          </a:xfrm>
        </p:spPr>
        <p:txBody>
          <a:bodyPr anchor="t"/>
          <a:lstStyle>
            <a:lvl1pPr>
              <a:lnSpc>
                <a:spcPct val="80000"/>
              </a:lnSpc>
              <a:defRPr sz="4400" b="1" i="0">
                <a:latin typeface="Franklin Gothic Demi Cond" panose="020B0603020102020204" pitchFamily="34" charset="0"/>
              </a:defRPr>
            </a:lvl1pPr>
          </a:lstStyle>
          <a:p>
            <a:r>
              <a:rPr lang="en-US" dirty="0"/>
              <a:t>FIRST LAST 44PT</a:t>
            </a:r>
          </a:p>
        </p:txBody>
      </p:sp>
      <p:sp>
        <p:nvSpPr>
          <p:cNvPr id="9" name="Content Placeholder 13">
            <a:extLst>
              <a:ext uri="{FF2B5EF4-FFF2-40B4-BE49-F238E27FC236}">
                <a16:creationId xmlns:a16="http://schemas.microsoft.com/office/drawing/2014/main" id="{04066871-1794-6043-B1F6-4326EFC40E41}"/>
              </a:ext>
            </a:extLst>
          </p:cNvPr>
          <p:cNvSpPr>
            <a:spLocks noGrp="1"/>
          </p:cNvSpPr>
          <p:nvPr>
            <p:ph sz="quarter" idx="12" hasCustomPrompt="1"/>
          </p:nvPr>
        </p:nvSpPr>
        <p:spPr>
          <a:xfrm>
            <a:off x="429587" y="2164033"/>
            <a:ext cx="5340350" cy="1387475"/>
          </a:xfrm>
        </p:spPr>
        <p:txBody>
          <a:bodyPr anchor="b"/>
          <a:lstStyle>
            <a:lvl1pPr marL="114300" indent="-114300">
              <a:tabLst/>
              <a:defRPr sz="2000"/>
            </a:lvl1pPr>
            <a:lvl2pPr>
              <a:defRPr sz="2000"/>
            </a:lvl2pPr>
            <a:lvl3pPr>
              <a:defRPr sz="2000"/>
            </a:lvl3pPr>
            <a:lvl4pPr>
              <a:defRPr sz="2000"/>
            </a:lvl4pPr>
            <a:lvl5pPr>
              <a:defRPr sz="2000"/>
            </a:lvl5pPr>
          </a:lstStyle>
          <a:p>
            <a:pPr lvl="0"/>
            <a:r>
              <a:rPr lang="en-US" dirty="0"/>
              <a:t>“Highlight Text Futura Medium 20pt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3" name="Text Placeholder 2">
            <a:extLst>
              <a:ext uri="{FF2B5EF4-FFF2-40B4-BE49-F238E27FC236}">
                <a16:creationId xmlns:a16="http://schemas.microsoft.com/office/drawing/2014/main" id="{BA05075B-A380-D647-AF70-F7C271937CF1}"/>
              </a:ext>
            </a:extLst>
          </p:cNvPr>
          <p:cNvSpPr>
            <a:spLocks noGrp="1"/>
          </p:cNvSpPr>
          <p:nvPr>
            <p:ph type="body" sz="quarter" idx="13" hasCustomPrompt="1"/>
          </p:nvPr>
        </p:nvSpPr>
        <p:spPr>
          <a:xfrm>
            <a:off x="533399" y="4671551"/>
            <a:ext cx="5236537" cy="685800"/>
          </a:xfrm>
        </p:spPr>
        <p:txBody>
          <a:bodyPr/>
          <a:lstStyle>
            <a:lvl1pPr>
              <a:defRPr>
                <a:solidFill>
                  <a:schemeClr val="tx2"/>
                </a:solidFill>
              </a:defRPr>
            </a:lvl1pPr>
          </a:lstStyle>
          <a:p>
            <a:pPr lvl="0"/>
            <a:r>
              <a:rPr lang="en-US" dirty="0"/>
              <a:t>Job Title 18pt</a:t>
            </a:r>
          </a:p>
        </p:txBody>
      </p:sp>
    </p:spTree>
    <p:extLst>
      <p:ext uri="{BB962C8B-B14F-4D97-AF65-F5344CB8AC3E}">
        <p14:creationId xmlns:p14="http://schemas.microsoft.com/office/powerpoint/2010/main" val="394258444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Text Franklin Gothic Book 18pt</a:t>
            </a:r>
            <a:br>
              <a:rPr lang="en-US" dirty="0"/>
            </a:br>
            <a:r>
              <a:rPr lang="en-US" dirty="0"/>
              <a:t>***Manually add in green bar above</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b"/>
          <a:lstStyle>
            <a:lvl1pPr>
              <a:lnSpc>
                <a:spcPct val="80000"/>
              </a:lnSpc>
              <a:defRPr sz="4400"/>
            </a:lvl1pPr>
          </a:lstStyle>
          <a:p>
            <a:r>
              <a:rPr lang="en-US" dirty="0"/>
              <a:t>HEADLINE goes</a:t>
            </a:r>
            <a:br>
              <a:rPr lang="en-US" dirty="0"/>
            </a:br>
            <a:r>
              <a:rPr lang="en-US" dirty="0"/>
              <a:t>here 44PT</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97711"/>
            <a:ext cx="7400042" cy="240496"/>
          </a:xfrm>
        </p:spPr>
        <p:txBody>
          <a:bodyPr anchor="b"/>
          <a:lstStyle>
            <a:lvl1pPr>
              <a:defRPr sz="1400" b="1" i="0" cap="all" spc="100" baseline="0">
                <a:solidFill>
                  <a:schemeClr val="accent4"/>
                </a:solidFill>
                <a:latin typeface="Franklin Gothic Demi" panose="020B0603020102020204" pitchFamily="34" charset="0"/>
              </a:defRPr>
            </a:lvl1pPr>
          </a:lstStyle>
          <a:p>
            <a:pPr lvl="0"/>
            <a:r>
              <a:rPr lang="en-US" dirty="0"/>
              <a:t>EYEBROW Franklin gothic demi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Franklin gothic condensed 60PT</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03833"/>
            <a:ext cx="8407400" cy="226007"/>
          </a:xfrm>
        </p:spPr>
        <p:txBody>
          <a:bodyPr anchor="b"/>
          <a:lstStyle>
            <a:lvl1pPr>
              <a:defRPr sz="1400" b="1" i="0" cap="all" spc="70" baseline="0">
                <a:solidFill>
                  <a:schemeClr val="accent4"/>
                </a:solidFill>
                <a:latin typeface="Franklin Gothic Demi" panose="020B0603020102020204" pitchFamily="34" charset="0"/>
              </a:defRPr>
            </a:lvl1pPr>
          </a:lstStyle>
          <a:p>
            <a:pPr lvl="0"/>
            <a:r>
              <a:rPr lang="en-US" dirty="0"/>
              <a:t>EYEBROW Franklin gothic demi 14PT</a:t>
            </a:r>
          </a:p>
        </p:txBody>
      </p:sp>
      <p:cxnSp>
        <p:nvCxnSpPr>
          <p:cNvPr id="4" name="Straight Connector 3">
            <a:extLst>
              <a:ext uri="{FF2B5EF4-FFF2-40B4-BE49-F238E27FC236}">
                <a16:creationId xmlns:a16="http://schemas.microsoft.com/office/drawing/2014/main" id="{A4AE8613-2C97-3244-9F28-BF2BB6B2E47C}"/>
              </a:ext>
            </a:extLst>
          </p:cNvPr>
          <p:cNvCxnSpPr>
            <a:cxnSpLocks/>
          </p:cNvCxnSpPr>
          <p:nvPr userDrawn="1"/>
        </p:nvCxnSpPr>
        <p:spPr>
          <a:xfrm>
            <a:off x="533400" y="279799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Franklin gothic</a:t>
            </a:r>
            <a:br>
              <a:rPr lang="en-US" dirty="0"/>
            </a:br>
            <a:r>
              <a:rPr lang="en-US" dirty="0"/>
              <a:t>condensed demi 32PT</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Franklin Gothic Book 18pt</a:t>
            </a:r>
          </a:p>
          <a:p>
            <a:pPr lvl="1"/>
            <a:r>
              <a:rPr lang="en-US" dirty="0"/>
              <a:t>Second level 14pt</a:t>
            </a:r>
          </a:p>
          <a:p>
            <a:pPr lvl="2"/>
            <a:r>
              <a:rPr lang="en-US" dirty="0"/>
              <a:t>Third level 12pt</a:t>
            </a:r>
          </a:p>
          <a:p>
            <a:pPr lvl="3"/>
            <a:r>
              <a:rPr lang="en-US" dirty="0"/>
              <a:t>Fourth level 12pt</a:t>
            </a:r>
          </a:p>
          <a:p>
            <a:pPr lvl="4"/>
            <a:r>
              <a:rPr lang="en-US" dirty="0"/>
              <a:t>Fifth level 10pt</a:t>
            </a:r>
          </a:p>
        </p:txBody>
      </p:sp>
      <p:sp>
        <p:nvSpPr>
          <p:cNvPr id="6" name="Slide Number Placeholder 5"/>
          <p:cNvSpPr>
            <a:spLocks noGrp="1"/>
          </p:cNvSpPr>
          <p:nvPr>
            <p:ph type="sldNum" sz="quarter" idx="4"/>
          </p:nvPr>
        </p:nvSpPr>
        <p:spPr>
          <a:xfrm>
            <a:off x="1444732" y="6430577"/>
            <a:ext cx="1078769" cy="270892"/>
          </a:xfrm>
          <a:prstGeom prst="rect">
            <a:avLst/>
          </a:prstGeom>
        </p:spPr>
        <p:txBody>
          <a:bodyPr vert="horz" lIns="0" tIns="0" rIns="0" bIns="0" rtlCol="0" anchor="ctr">
            <a:noAutofit/>
          </a:bodyPr>
          <a:lstStyle>
            <a:lvl1pPr algn="l">
              <a:defRPr sz="1000" b="0" i="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fld id="{B15A4BD5-B51F-9048-892F-7599ACE81F82}" type="slidenum">
              <a:rPr lang="en-US" smtClean="0"/>
              <a:pPr/>
              <a:t>‹#›</a:t>
            </a:fld>
            <a:endParaRPr lang="en-US" dirty="0"/>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b="0" i="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INK-CO.COM  |</a:t>
            </a:r>
            <a:endParaRPr lang="en-US" dirty="0"/>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8" r:id="rId7"/>
    <p:sldLayoutId id="2147483733" r:id="rId8"/>
    <p:sldLayoutId id="2147483746" r:id="rId9"/>
    <p:sldLayoutId id="2147483740" r:id="rId10"/>
    <p:sldLayoutId id="2147483751" r:id="rId11"/>
    <p:sldLayoutId id="2147483741" r:id="rId12"/>
    <p:sldLayoutId id="2147483749"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Lst>
  <p:hf hdr="0" dt="0"/>
  <p:txStyles>
    <p:titleStyle>
      <a:lvl1pPr algn="l" defTabSz="914400" rtl="0" eaLnBrk="1" latinLnBrk="0" hangingPunct="1">
        <a:lnSpc>
          <a:spcPts val="3440"/>
        </a:lnSpc>
        <a:spcBef>
          <a:spcPct val="0"/>
        </a:spcBef>
        <a:buNone/>
        <a:defRPr sz="3200" b="1" i="0" kern="1200" cap="all" baseline="0">
          <a:solidFill>
            <a:schemeClr val="tx1"/>
          </a:solidFill>
          <a:latin typeface="Franklin Gothic Demi Cond" panose="020B0603020102020204" pitchFamily="34" charset="0"/>
          <a:ea typeface="Franklin Gothic Demi Cond" panose="020B0603020102020204" pitchFamily="34" charset="0"/>
          <a:cs typeface="Arial Narrow" panose="020B0604020202020204" pitchFamily="34" charset="0"/>
        </a:defRPr>
      </a:lvl1pPr>
    </p:titleStyle>
    <p:body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sv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4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tiff"/></Relationships>
</file>

<file path=ppt/slides/_rels/slide4.xml.rels><?xml version="1.0" encoding="UTF-8" standalone="yes"?>
<Relationships xmlns="http://schemas.openxmlformats.org/package/2006/relationships"><Relationship Id="rId2" Type="http://schemas.openxmlformats.org/officeDocument/2006/relationships/hyperlink" Target="mailto:yourname@ink-co.com"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64.tiff"/><Relationship Id="rId4" Type="http://schemas.openxmlformats.org/officeDocument/2006/relationships/image" Target="../media/image6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04.19</a:t>
            </a:r>
          </a:p>
        </p:txBody>
      </p:sp>
      <p:sp>
        <p:nvSpPr>
          <p:cNvPr id="4" name="TextBox 3">
            <a:extLst>
              <a:ext uri="{FF2B5EF4-FFF2-40B4-BE49-F238E27FC236}">
                <a16:creationId xmlns:a16="http://schemas.microsoft.com/office/drawing/2014/main" id="{F2F51135-86F8-C847-A5C7-34018D55582C}"/>
              </a:ext>
            </a:extLst>
          </p:cNvPr>
          <p:cNvSpPr txBox="1"/>
          <p:nvPr/>
        </p:nvSpPr>
        <p:spPr>
          <a:xfrm>
            <a:off x="7717971" y="27540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C860A8-C195-3342-9B2B-37571741ADB4}"/>
              </a:ext>
            </a:extLst>
          </p:cNvPr>
          <p:cNvSpPr>
            <a:spLocks noGrp="1"/>
          </p:cNvSpPr>
          <p:nvPr>
            <p:ph type="sldNum" sz="quarter" idx="12"/>
          </p:nvPr>
        </p:nvSpPr>
        <p:spPr/>
        <p:txBody>
          <a:bodyPr/>
          <a:lstStyle/>
          <a:p>
            <a:fld id="{B15A4BD5-B51F-9048-892F-7599ACE81F82}" type="slidenum">
              <a:rPr lang="en-US" smtClean="0"/>
              <a:pPr/>
              <a:t>10</a:t>
            </a:fld>
            <a:endParaRPr lang="en-US"/>
          </a:p>
        </p:txBody>
      </p:sp>
      <p:sp>
        <p:nvSpPr>
          <p:cNvPr id="3" name="Footer Placeholder 2">
            <a:extLst>
              <a:ext uri="{FF2B5EF4-FFF2-40B4-BE49-F238E27FC236}">
                <a16:creationId xmlns:a16="http://schemas.microsoft.com/office/drawing/2014/main" id="{6FE52B53-E03E-594E-AD6F-ACDB258DCE41}"/>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6BF37F36-8B5D-B640-A30F-BB0B007F8380}"/>
              </a:ext>
            </a:extLst>
          </p:cNvPr>
          <p:cNvSpPr>
            <a:spLocks noGrp="1"/>
          </p:cNvSpPr>
          <p:nvPr>
            <p:ph type="title"/>
          </p:nvPr>
        </p:nvSpPr>
        <p:spPr>
          <a:xfrm>
            <a:off x="518617" y="365126"/>
            <a:ext cx="3042001" cy="849525"/>
          </a:xfrm>
        </p:spPr>
        <p:txBody>
          <a:bodyPr/>
          <a:lstStyle/>
          <a:p>
            <a:r>
              <a:rPr lang="en-US" dirty="0"/>
              <a:t>Our </a:t>
            </a:r>
            <a:br>
              <a:rPr lang="en-US" dirty="0"/>
            </a:br>
            <a:r>
              <a:rPr lang="en-US" dirty="0"/>
              <a:t>services</a:t>
            </a:r>
          </a:p>
        </p:txBody>
      </p:sp>
      <p:sp>
        <p:nvSpPr>
          <p:cNvPr id="5" name="Content Placeholder 4">
            <a:extLst>
              <a:ext uri="{FF2B5EF4-FFF2-40B4-BE49-F238E27FC236}">
                <a16:creationId xmlns:a16="http://schemas.microsoft.com/office/drawing/2014/main" id="{441DB032-E9D8-984C-9BFA-560742E432B1}"/>
              </a:ext>
            </a:extLst>
          </p:cNvPr>
          <p:cNvSpPr>
            <a:spLocks noGrp="1"/>
          </p:cNvSpPr>
          <p:nvPr>
            <p:ph sz="half" idx="1"/>
          </p:nvPr>
        </p:nvSpPr>
        <p:spPr>
          <a:xfrm>
            <a:off x="530352" y="1755648"/>
            <a:ext cx="2919430" cy="1169341"/>
          </a:xfrm>
        </p:spPr>
        <p:txBody>
          <a:bodyPr/>
          <a:lstStyle/>
          <a:p>
            <a:r>
              <a:rPr lang="en-US" dirty="0"/>
              <a:t>INK has a wide breadth of PR, marketing, and creative services </a:t>
            </a:r>
            <a:br>
              <a:rPr lang="en-US" dirty="0"/>
            </a:br>
            <a:r>
              <a:rPr lang="en-US" dirty="0"/>
              <a:t>that we pull from to create compelling campaigns.</a:t>
            </a:r>
          </a:p>
        </p:txBody>
      </p:sp>
      <p:pic>
        <p:nvPicPr>
          <p:cNvPr id="6" name="Picture 5">
            <a:extLst>
              <a:ext uri="{FF2B5EF4-FFF2-40B4-BE49-F238E27FC236}">
                <a16:creationId xmlns:a16="http://schemas.microsoft.com/office/drawing/2014/main" id="{3B735C58-A082-7248-A6EB-D0A04A5CB4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65364" y="3323365"/>
            <a:ext cx="1773464" cy="2095121"/>
          </a:xfrm>
          <a:prstGeom prst="rect">
            <a:avLst/>
          </a:prstGeom>
        </p:spPr>
      </p:pic>
      <p:sp>
        <p:nvSpPr>
          <p:cNvPr id="7" name="Rectangle 6">
            <a:extLst>
              <a:ext uri="{FF2B5EF4-FFF2-40B4-BE49-F238E27FC236}">
                <a16:creationId xmlns:a16="http://schemas.microsoft.com/office/drawing/2014/main" id="{B3B46FF6-6D93-814B-8EFB-C91FAB68D8EB}"/>
              </a:ext>
            </a:extLst>
          </p:cNvPr>
          <p:cNvSpPr/>
          <p:nvPr/>
        </p:nvSpPr>
        <p:spPr>
          <a:xfrm>
            <a:off x="5965364"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Demi Cond" panose="020B0603020102020204" pitchFamily="34" charset="0"/>
            </a:endParaRPr>
          </a:p>
        </p:txBody>
      </p:sp>
      <p:sp>
        <p:nvSpPr>
          <p:cNvPr id="8" name="Title 2">
            <a:extLst>
              <a:ext uri="{FF2B5EF4-FFF2-40B4-BE49-F238E27FC236}">
                <a16:creationId xmlns:a16="http://schemas.microsoft.com/office/drawing/2014/main" id="{8B292CA8-D82D-B749-83D3-FDF803824AD5}"/>
              </a:ext>
            </a:extLst>
          </p:cNvPr>
          <p:cNvSpPr txBox="1">
            <a:spLocks/>
          </p:cNvSpPr>
          <p:nvPr/>
        </p:nvSpPr>
        <p:spPr>
          <a:xfrm>
            <a:off x="6089134" y="4842987"/>
            <a:ext cx="1725754" cy="136474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lvl="0">
              <a:lnSpc>
                <a:spcPct val="80000"/>
              </a:lnSpc>
              <a:defRPr/>
            </a:pPr>
            <a:r>
              <a:rPr lang="en-US" sz="2000" b="1" dirty="0">
                <a:solidFill>
                  <a:schemeClr val="bg1"/>
                </a:solidFill>
                <a:latin typeface="Franklin Gothic Demi Cond" panose="020B0603020102020204" pitchFamily="34" charset="0"/>
              </a:rPr>
              <a:t>Research + </a:t>
            </a: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cap="none" dirty="0">
              <a:solidFill>
                <a:srgbClr val="2F2F2E"/>
              </a:solidFill>
              <a:latin typeface="Brandon Grotesque" panose="020B0503020203060202" pitchFamily="34" charset="77"/>
            </a:endParaRPr>
          </a:p>
          <a:p>
            <a:pPr>
              <a:lnSpc>
                <a:spcPct val="100000"/>
              </a:lnSpc>
              <a:defRPr/>
            </a:pPr>
            <a:r>
              <a:rPr lang="en-US" sz="1000" cap="none" dirty="0">
                <a:solidFill>
                  <a:schemeClr val="tx2"/>
                </a:solidFill>
                <a:latin typeface="Franklin Gothic Book" panose="020B0503020102020204" pitchFamily="34" charset="0"/>
              </a:rPr>
              <a:t>De-risk the pursuit of uncharted territory with strategic planning.</a:t>
            </a:r>
          </a:p>
        </p:txBody>
      </p:sp>
      <p:cxnSp>
        <p:nvCxnSpPr>
          <p:cNvPr id="9" name="Straight Connector 8">
            <a:extLst>
              <a:ext uri="{FF2B5EF4-FFF2-40B4-BE49-F238E27FC236}">
                <a16:creationId xmlns:a16="http://schemas.microsoft.com/office/drawing/2014/main" id="{47C344BA-39C8-FB4A-82B8-AD93343BFE24}"/>
              </a:ext>
            </a:extLst>
          </p:cNvPr>
          <p:cNvCxnSpPr>
            <a:cxnSpLocks/>
          </p:cNvCxnSpPr>
          <p:nvPr/>
        </p:nvCxnSpPr>
        <p:spPr>
          <a:xfrm>
            <a:off x="6096082"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E246AC3-E391-8640-B133-7C2EF88CA5C7}"/>
              </a:ext>
            </a:extLst>
          </p:cNvPr>
          <p:cNvPicPr>
            <a:picLocks noChangeAspect="1"/>
          </p:cNvPicPr>
          <p:nvPr/>
        </p:nvPicPr>
        <p:blipFill>
          <a:blip r:embed="rId3"/>
          <a:srcRect/>
          <a:stretch/>
        </p:blipFill>
        <p:spPr>
          <a:xfrm>
            <a:off x="4077594" y="3314061"/>
            <a:ext cx="1773464" cy="2092397"/>
          </a:xfrm>
          <a:prstGeom prst="rect">
            <a:avLst/>
          </a:prstGeom>
        </p:spPr>
      </p:pic>
      <p:sp>
        <p:nvSpPr>
          <p:cNvPr id="11" name="Rectangle 10">
            <a:extLst>
              <a:ext uri="{FF2B5EF4-FFF2-40B4-BE49-F238E27FC236}">
                <a16:creationId xmlns:a16="http://schemas.microsoft.com/office/drawing/2014/main" id="{D11E96EC-5753-6544-9DFA-3E06C973C4ED}"/>
              </a:ext>
            </a:extLst>
          </p:cNvPr>
          <p:cNvSpPr/>
          <p:nvPr/>
        </p:nvSpPr>
        <p:spPr>
          <a:xfrm>
            <a:off x="4077594" y="469083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2">
            <a:extLst>
              <a:ext uri="{FF2B5EF4-FFF2-40B4-BE49-F238E27FC236}">
                <a16:creationId xmlns:a16="http://schemas.microsoft.com/office/drawing/2014/main" id="{A5AD2DD2-8E84-FA47-A4AE-EEC6312CFB0D}"/>
              </a:ext>
            </a:extLst>
          </p:cNvPr>
          <p:cNvSpPr txBox="1">
            <a:spLocks/>
          </p:cNvSpPr>
          <p:nvPr/>
        </p:nvSpPr>
        <p:spPr>
          <a:xfrm>
            <a:off x="4172473" y="4842987"/>
            <a:ext cx="1700542" cy="117746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CREATIVE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000" b="1" dirty="0">
                <a:solidFill>
                  <a:schemeClr val="bg1"/>
                </a:solidFill>
                <a:latin typeface="Franklin Gothic Demi Cond" panose="020B0603020102020204" pitchFamily="34" charset="0"/>
              </a:rPr>
              <a:t>DESIGN</a:t>
            </a:r>
            <a:br>
              <a:rPr lang="en-US" sz="2200" b="1" cap="none" noProof="0" dirty="0">
                <a:solidFill>
                  <a:srgbClr val="2F2F2E"/>
                </a:solidFill>
                <a:latin typeface="Franklin Gothic Demi Cond" panose="020B0603020102020204" pitchFamily="34" charset="0"/>
              </a:rPr>
            </a:br>
            <a:endParaRPr lang="en-US" sz="2200" b="1" cap="none" dirty="0">
              <a:solidFill>
                <a:srgbClr val="2F2F2E"/>
              </a:solidFill>
              <a:latin typeface="Franklin Gothic Demi Cond" panose="020B0603020102020204" pitchFamily="34" charset="0"/>
            </a:endParaRPr>
          </a:p>
          <a:p>
            <a:pPr lvl="0">
              <a:lnSpc>
                <a:spcPct val="100000"/>
              </a:lnSpc>
              <a:defRPr/>
            </a:pPr>
            <a:r>
              <a:rPr lang="en-US" sz="1000" cap="none" dirty="0">
                <a:solidFill>
                  <a:schemeClr val="tx2"/>
                </a:solidFill>
                <a:latin typeface="Franklin Gothic Book" panose="020B0503020102020204" pitchFamily="34" charset="0"/>
              </a:rPr>
              <a:t>Bring your brand to life with thoughtful creative design.</a:t>
            </a:r>
          </a:p>
        </p:txBody>
      </p:sp>
      <p:cxnSp>
        <p:nvCxnSpPr>
          <p:cNvPr id="13" name="Straight Connector 12">
            <a:extLst>
              <a:ext uri="{FF2B5EF4-FFF2-40B4-BE49-F238E27FC236}">
                <a16:creationId xmlns:a16="http://schemas.microsoft.com/office/drawing/2014/main" id="{1A030F21-395D-B34F-8795-50510F5C3AF2}"/>
              </a:ext>
            </a:extLst>
          </p:cNvPr>
          <p:cNvCxnSpPr>
            <a:cxnSpLocks/>
          </p:cNvCxnSpPr>
          <p:nvPr/>
        </p:nvCxnSpPr>
        <p:spPr>
          <a:xfrm>
            <a:off x="4172939"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F3A9B12-9A2D-494C-BE68-95B6C8233752}"/>
              </a:ext>
            </a:extLst>
          </p:cNvPr>
          <p:cNvPicPr>
            <a:picLocks noChangeAspect="1"/>
          </p:cNvPicPr>
          <p:nvPr/>
        </p:nvPicPr>
        <p:blipFill>
          <a:blip r:embed="rId4"/>
          <a:srcRect/>
          <a:stretch/>
        </p:blipFill>
        <p:spPr>
          <a:xfrm>
            <a:off x="9734971" y="505675"/>
            <a:ext cx="1773464" cy="2089194"/>
          </a:xfrm>
          <a:prstGeom prst="rect">
            <a:avLst/>
          </a:prstGeom>
        </p:spPr>
      </p:pic>
      <p:sp>
        <p:nvSpPr>
          <p:cNvPr id="15" name="Rectangle 14">
            <a:extLst>
              <a:ext uri="{FF2B5EF4-FFF2-40B4-BE49-F238E27FC236}">
                <a16:creationId xmlns:a16="http://schemas.microsoft.com/office/drawing/2014/main" id="{8936D0A8-B5EA-794A-A4B1-67396D636B95}"/>
              </a:ext>
            </a:extLst>
          </p:cNvPr>
          <p:cNvSpPr/>
          <p:nvPr/>
        </p:nvSpPr>
        <p:spPr>
          <a:xfrm>
            <a:off x="9734971" y="1889190"/>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Demi Cond" panose="020B0603020102020204" pitchFamily="34" charset="0"/>
            </a:endParaRPr>
          </a:p>
        </p:txBody>
      </p:sp>
      <p:sp>
        <p:nvSpPr>
          <p:cNvPr id="16" name="Title 2">
            <a:extLst>
              <a:ext uri="{FF2B5EF4-FFF2-40B4-BE49-F238E27FC236}">
                <a16:creationId xmlns:a16="http://schemas.microsoft.com/office/drawing/2014/main" id="{08D57D00-C375-694F-80A5-A5EA993878C3}"/>
              </a:ext>
            </a:extLst>
          </p:cNvPr>
          <p:cNvSpPr txBox="1">
            <a:spLocks/>
          </p:cNvSpPr>
          <p:nvPr/>
        </p:nvSpPr>
        <p:spPr>
          <a:xfrm>
            <a:off x="9847318" y="2042736"/>
            <a:ext cx="1700541"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digital +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social</a:t>
            </a:r>
            <a:br>
              <a:rPr lang="en-US" sz="2400" cap="none" noProof="0" dirty="0">
                <a:solidFill>
                  <a:srgbClr val="2F2F2E"/>
                </a:solidFill>
                <a:latin typeface="Brandon Grotesque" panose="020B0503020203060202" pitchFamily="34" charset="77"/>
              </a:rPr>
            </a:br>
            <a:endParaRPr lang="en-US" sz="2400" cap="none" dirty="0">
              <a:solidFill>
                <a:srgbClr val="2F2F2E"/>
              </a:solidFill>
              <a:latin typeface="Brandon Grotesque" panose="020B0503020203060202" pitchFamily="34" charset="77"/>
            </a:endParaRPr>
          </a:p>
          <a:p>
            <a:pPr>
              <a:lnSpc>
                <a:spcPct val="100000"/>
              </a:lnSpc>
              <a:defRPr/>
            </a:pPr>
            <a:r>
              <a:rPr lang="en-US" sz="1000" cap="none" dirty="0">
                <a:solidFill>
                  <a:schemeClr val="tx2"/>
                </a:solidFill>
                <a:latin typeface="Franklin Gothic Book" panose="020B0503020102020204" pitchFamily="34" charset="0"/>
              </a:rPr>
              <a:t>Amplify your values, message, and mission with control. </a:t>
            </a:r>
          </a:p>
        </p:txBody>
      </p:sp>
      <p:cxnSp>
        <p:nvCxnSpPr>
          <p:cNvPr id="17" name="Straight Connector 16">
            <a:extLst>
              <a:ext uri="{FF2B5EF4-FFF2-40B4-BE49-F238E27FC236}">
                <a16:creationId xmlns:a16="http://schemas.microsoft.com/office/drawing/2014/main" id="{46F11364-B3CF-8E4E-BBBC-14D6E21A55CF}"/>
              </a:ext>
            </a:extLst>
          </p:cNvPr>
          <p:cNvCxnSpPr>
            <a:cxnSpLocks/>
          </p:cNvCxnSpPr>
          <p:nvPr/>
        </p:nvCxnSpPr>
        <p:spPr>
          <a:xfrm>
            <a:off x="9848379"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17" descr="A close up of a logo&#10;&#10;Description automatically generated">
            <a:extLst>
              <a:ext uri="{FF2B5EF4-FFF2-40B4-BE49-F238E27FC236}">
                <a16:creationId xmlns:a16="http://schemas.microsoft.com/office/drawing/2014/main" id="{92A66C4B-321B-E745-8F49-B47256A96B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48395" y="499748"/>
            <a:ext cx="1773464" cy="2095121"/>
          </a:xfrm>
          <a:prstGeom prst="rect">
            <a:avLst/>
          </a:prstGeom>
        </p:spPr>
      </p:pic>
      <p:sp>
        <p:nvSpPr>
          <p:cNvPr id="19" name="Rectangle 18">
            <a:extLst>
              <a:ext uri="{FF2B5EF4-FFF2-40B4-BE49-F238E27FC236}">
                <a16:creationId xmlns:a16="http://schemas.microsoft.com/office/drawing/2014/main" id="{75075302-4B96-7843-BF89-19EE9B103C36}"/>
              </a:ext>
            </a:extLst>
          </p:cNvPr>
          <p:cNvSpPr/>
          <p:nvPr/>
        </p:nvSpPr>
        <p:spPr>
          <a:xfrm>
            <a:off x="7848395"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Demi Cond" panose="020B0603020102020204" pitchFamily="34" charset="0"/>
            </a:endParaRPr>
          </a:p>
        </p:txBody>
      </p:sp>
      <p:sp>
        <p:nvSpPr>
          <p:cNvPr id="20" name="Title 2">
            <a:extLst>
              <a:ext uri="{FF2B5EF4-FFF2-40B4-BE49-F238E27FC236}">
                <a16:creationId xmlns:a16="http://schemas.microsoft.com/office/drawing/2014/main" id="{BB9258F1-FA4A-5A44-9DFC-6966EA49738D}"/>
              </a:ext>
            </a:extLst>
          </p:cNvPr>
          <p:cNvSpPr txBox="1">
            <a:spLocks/>
          </p:cNvSpPr>
          <p:nvPr/>
        </p:nvSpPr>
        <p:spPr>
          <a:xfrm>
            <a:off x="7930065" y="2042737"/>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2000" b="1" dirty="0">
                <a:solidFill>
                  <a:schemeClr val="bg1"/>
                </a:solidFill>
                <a:latin typeface="Franklin Gothic Demi Cond" panose="020B0603020102020204" pitchFamily="34" charset="0"/>
              </a:rPr>
              <a:t>Content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000" b="1" dirty="0">
                <a:solidFill>
                  <a:schemeClr val="bg1"/>
                </a:solidFill>
                <a:latin typeface="Franklin Gothic Demi Cond" panose="020B0603020102020204" pitchFamily="34" charset="0"/>
              </a:rPr>
              <a:t>marketing</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200" cap="none" dirty="0">
              <a:solidFill>
                <a:srgbClr val="2F2F2E"/>
              </a:solidFill>
              <a:latin typeface="Brandon Grotesque" panose="020B0503020203060202" pitchFamily="34" charset="77"/>
            </a:endParaRPr>
          </a:p>
          <a:p>
            <a:pPr lvl="0">
              <a:lnSpc>
                <a:spcPct val="100000"/>
              </a:lnSpc>
              <a:defRPr/>
            </a:pPr>
            <a:r>
              <a:rPr lang="en-US" sz="1000" cap="none" dirty="0">
                <a:solidFill>
                  <a:schemeClr val="tx2"/>
                </a:solidFill>
                <a:latin typeface="Franklin Gothic Book" panose="020B0503020102020204" pitchFamily="34" charset="0"/>
              </a:rPr>
              <a:t>Fill your funnel and </a:t>
            </a:r>
            <a:br>
              <a:rPr lang="en-US" sz="1000" cap="none" dirty="0">
                <a:solidFill>
                  <a:schemeClr val="tx2"/>
                </a:solidFill>
                <a:latin typeface="Franklin Gothic Book" panose="020B0503020102020204" pitchFamily="34" charset="0"/>
              </a:rPr>
            </a:br>
            <a:r>
              <a:rPr lang="en-US" sz="1000" cap="none" dirty="0">
                <a:solidFill>
                  <a:schemeClr val="tx2"/>
                </a:solidFill>
                <a:latin typeface="Franklin Gothic Book" panose="020B0503020102020204" pitchFamily="34" charset="0"/>
              </a:rPr>
              <a:t>satisfy your sales team</a:t>
            </a:r>
            <a:r>
              <a:rPr lang="en-US" sz="1000" cap="none" dirty="0">
                <a:solidFill>
                  <a:schemeClr val="tx2"/>
                </a:solidFill>
                <a:latin typeface="Brandon Grotesque" panose="020B0503020203060202" pitchFamily="34" charset="77"/>
              </a:rPr>
              <a:t>.  </a:t>
            </a:r>
          </a:p>
        </p:txBody>
      </p:sp>
      <p:cxnSp>
        <p:nvCxnSpPr>
          <p:cNvPr id="21" name="Straight Connector 20">
            <a:extLst>
              <a:ext uri="{FF2B5EF4-FFF2-40B4-BE49-F238E27FC236}">
                <a16:creationId xmlns:a16="http://schemas.microsoft.com/office/drawing/2014/main" id="{8B73CAA8-81DA-1041-9A8E-C1DA6A428BF6}"/>
              </a:ext>
            </a:extLst>
          </p:cNvPr>
          <p:cNvCxnSpPr>
            <a:cxnSpLocks/>
          </p:cNvCxnSpPr>
          <p:nvPr/>
        </p:nvCxnSpPr>
        <p:spPr>
          <a:xfrm>
            <a:off x="7939042"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3" name="Picture 22" descr="A close up of a logo&#10;&#10;Description automatically generated">
            <a:extLst>
              <a:ext uri="{FF2B5EF4-FFF2-40B4-BE49-F238E27FC236}">
                <a16:creationId xmlns:a16="http://schemas.microsoft.com/office/drawing/2014/main" id="{7902684E-5E62-354D-A6D3-78FD1CEB019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77594" y="499745"/>
            <a:ext cx="1773467" cy="2095125"/>
          </a:xfrm>
          <a:prstGeom prst="rect">
            <a:avLst/>
          </a:prstGeom>
        </p:spPr>
      </p:pic>
      <p:sp>
        <p:nvSpPr>
          <p:cNvPr id="24" name="Rectangle 23">
            <a:extLst>
              <a:ext uri="{FF2B5EF4-FFF2-40B4-BE49-F238E27FC236}">
                <a16:creationId xmlns:a16="http://schemas.microsoft.com/office/drawing/2014/main" id="{5BC13C34-2B56-8C40-BABC-6990D949EBE9}"/>
              </a:ext>
            </a:extLst>
          </p:cNvPr>
          <p:cNvSpPr/>
          <p:nvPr/>
        </p:nvSpPr>
        <p:spPr>
          <a:xfrm>
            <a:off x="407759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2">
            <a:extLst>
              <a:ext uri="{FF2B5EF4-FFF2-40B4-BE49-F238E27FC236}">
                <a16:creationId xmlns:a16="http://schemas.microsoft.com/office/drawing/2014/main" id="{79F0B607-F137-6A47-AF7C-D84252AC5DC9}"/>
              </a:ext>
            </a:extLst>
          </p:cNvPr>
          <p:cNvSpPr txBox="1">
            <a:spLocks/>
          </p:cNvSpPr>
          <p:nvPr/>
        </p:nvSpPr>
        <p:spPr>
          <a:xfrm>
            <a:off x="4172473" y="2045686"/>
            <a:ext cx="1810009" cy="116934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err="1">
                <a:ln>
                  <a:noFill/>
                </a:ln>
                <a:solidFill>
                  <a:schemeClr val="bg1"/>
                </a:solidFill>
                <a:effectLst/>
                <a:uLnTx/>
                <a:uFillTx/>
                <a:latin typeface="Franklin Gothic Demi Cond" panose="020B0603020102020204" pitchFamily="34" charset="0"/>
              </a:rPr>
              <a:t>Publi</a:t>
            </a:r>
            <a:r>
              <a:rPr lang="en-US" sz="2000" b="1" dirty="0">
                <a:solidFill>
                  <a:schemeClr val="bg1"/>
                </a:solidFill>
                <a:latin typeface="Franklin Gothic Demi Cond" panose="020B0603020102020204" pitchFamily="34" charset="0"/>
              </a:rPr>
              <a:t>c </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000" b="1" dirty="0">
                <a:solidFill>
                  <a:schemeClr val="bg1"/>
                </a:solidFill>
                <a:latin typeface="Franklin Gothic Demi Cond" panose="020B0603020102020204" pitchFamily="34" charset="0"/>
              </a:rPr>
              <a:t>relations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000" cap="none" dirty="0">
                <a:solidFill>
                  <a:schemeClr val="tx2"/>
                </a:solidFill>
                <a:latin typeface="Franklin Gothic Book" panose="020B0503020102020204" pitchFamily="34" charset="0"/>
              </a:rPr>
              <a:t>Reach, relate, repeat. </a:t>
            </a:r>
            <a:br>
              <a:rPr lang="en-US" sz="1000" cap="none" dirty="0">
                <a:solidFill>
                  <a:schemeClr val="tx2"/>
                </a:solidFill>
                <a:latin typeface="Franklin Gothic Book" panose="020B0503020102020204" pitchFamily="34" charset="0"/>
              </a:rPr>
            </a:br>
            <a:r>
              <a:rPr lang="en-US" sz="1000" cap="none" dirty="0">
                <a:solidFill>
                  <a:schemeClr val="tx2"/>
                </a:solidFill>
                <a:latin typeface="Franklin Gothic Book" panose="020B0503020102020204" pitchFamily="34" charset="0"/>
              </a:rPr>
              <a:t>Media, analysts, influencers</a:t>
            </a:r>
            <a:r>
              <a:rPr lang="en-US" sz="1000" cap="none" dirty="0">
                <a:solidFill>
                  <a:schemeClr val="tx2"/>
                </a:solidFill>
                <a:latin typeface="Brandon Grotesque" panose="020B0503020203060202" pitchFamily="34" charset="77"/>
              </a:rPr>
              <a:t>.</a:t>
            </a:r>
          </a:p>
        </p:txBody>
      </p:sp>
      <p:cxnSp>
        <p:nvCxnSpPr>
          <p:cNvPr id="26" name="Straight Connector 25">
            <a:extLst>
              <a:ext uri="{FF2B5EF4-FFF2-40B4-BE49-F238E27FC236}">
                <a16:creationId xmlns:a16="http://schemas.microsoft.com/office/drawing/2014/main" id="{87EEA87A-5270-6A4F-BAEF-CF4CC7325933}"/>
              </a:ext>
            </a:extLst>
          </p:cNvPr>
          <p:cNvCxnSpPr>
            <a:cxnSpLocks/>
          </p:cNvCxnSpPr>
          <p:nvPr/>
        </p:nvCxnSpPr>
        <p:spPr>
          <a:xfrm>
            <a:off x="4172473"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7" name="Picture 26" descr="A close up of a sign&#10;&#10;Description automatically generated">
            <a:extLst>
              <a:ext uri="{FF2B5EF4-FFF2-40B4-BE49-F238E27FC236}">
                <a16:creationId xmlns:a16="http://schemas.microsoft.com/office/drawing/2014/main" id="{1B4BF229-01B9-024E-AEAC-F17047E654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5364" y="492860"/>
            <a:ext cx="1773464" cy="2096088"/>
          </a:xfrm>
          <a:prstGeom prst="rect">
            <a:avLst/>
          </a:prstGeom>
        </p:spPr>
      </p:pic>
      <p:sp>
        <p:nvSpPr>
          <p:cNvPr id="28" name="Rectangle 27">
            <a:extLst>
              <a:ext uri="{FF2B5EF4-FFF2-40B4-BE49-F238E27FC236}">
                <a16:creationId xmlns:a16="http://schemas.microsoft.com/office/drawing/2014/main" id="{92A26869-A5EA-ED49-BC08-47C0468BD63B}"/>
              </a:ext>
            </a:extLst>
          </p:cNvPr>
          <p:cNvSpPr/>
          <p:nvPr/>
        </p:nvSpPr>
        <p:spPr>
          <a:xfrm>
            <a:off x="5965364" y="1885893"/>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Demi Cond" panose="020B0603020102020204" pitchFamily="34" charset="0"/>
            </a:endParaRPr>
          </a:p>
        </p:txBody>
      </p:sp>
      <p:sp>
        <p:nvSpPr>
          <p:cNvPr id="29" name="Title 2">
            <a:extLst>
              <a:ext uri="{FF2B5EF4-FFF2-40B4-BE49-F238E27FC236}">
                <a16:creationId xmlns:a16="http://schemas.microsoft.com/office/drawing/2014/main" id="{3FE551D2-CD2F-4A49-A59E-83F46116D4BE}"/>
              </a:ext>
            </a:extLst>
          </p:cNvPr>
          <p:cNvSpPr txBox="1">
            <a:spLocks/>
          </p:cNvSpPr>
          <p:nvPr/>
        </p:nvSpPr>
        <p:spPr>
          <a:xfrm>
            <a:off x="6089134" y="2042738"/>
            <a:ext cx="1810009"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Thought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leadership</a:t>
            </a:r>
            <a:br>
              <a:rPr lang="en-US" sz="2200" b="1" cap="none" noProof="0" dirty="0">
                <a:solidFill>
                  <a:srgbClr val="2F2F2E"/>
                </a:solidFill>
                <a:latin typeface="Franklin Gothic Demi Cond" panose="020B0603020102020204" pitchFamily="34" charset="0"/>
              </a:rPr>
            </a:br>
            <a:endParaRPr lang="en-US" sz="2200" b="1" cap="none" dirty="0">
              <a:solidFill>
                <a:srgbClr val="2F2F2E"/>
              </a:solidFill>
              <a:latin typeface="Franklin Gothic Demi Cond" panose="020B0603020102020204" pitchFamily="34" charset="0"/>
            </a:endParaRPr>
          </a:p>
          <a:p>
            <a:pPr lvl="0">
              <a:lnSpc>
                <a:spcPct val="100000"/>
              </a:lnSpc>
              <a:defRPr/>
            </a:pPr>
            <a:r>
              <a:rPr lang="en-US" sz="1000" cap="none" dirty="0">
                <a:solidFill>
                  <a:schemeClr val="tx2"/>
                </a:solidFill>
                <a:latin typeface="Franklin Gothic Book" panose="020B0503020102020204" pitchFamily="34" charset="0"/>
              </a:rPr>
              <a:t>Build brand trust with </a:t>
            </a:r>
            <a:br>
              <a:rPr lang="en-US" sz="1000" cap="none" dirty="0">
                <a:solidFill>
                  <a:schemeClr val="tx2"/>
                </a:solidFill>
                <a:latin typeface="Franklin Gothic Book" panose="020B0503020102020204" pitchFamily="34" charset="0"/>
              </a:rPr>
            </a:br>
            <a:r>
              <a:rPr lang="en-US" sz="1000" cap="none" dirty="0">
                <a:solidFill>
                  <a:schemeClr val="tx2"/>
                </a:solidFill>
                <a:latin typeface="Franklin Gothic Book" panose="020B0503020102020204" pitchFamily="34" charset="0"/>
              </a:rPr>
              <a:t>generous expertise.</a:t>
            </a:r>
          </a:p>
        </p:txBody>
      </p:sp>
      <p:cxnSp>
        <p:nvCxnSpPr>
          <p:cNvPr id="30" name="Straight Connector 29">
            <a:extLst>
              <a:ext uri="{FF2B5EF4-FFF2-40B4-BE49-F238E27FC236}">
                <a16:creationId xmlns:a16="http://schemas.microsoft.com/office/drawing/2014/main" id="{4B96537B-0E71-AF46-96E7-56C04048D450}"/>
              </a:ext>
            </a:extLst>
          </p:cNvPr>
          <p:cNvCxnSpPr>
            <a:cxnSpLocks/>
          </p:cNvCxnSpPr>
          <p:nvPr/>
        </p:nvCxnSpPr>
        <p:spPr>
          <a:xfrm>
            <a:off x="6092712" y="2714525"/>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1" name="Picture 30" descr="A close up of a logo&#10;&#10;Description automatically generated">
            <a:extLst>
              <a:ext uri="{FF2B5EF4-FFF2-40B4-BE49-F238E27FC236}">
                <a16:creationId xmlns:a16="http://schemas.microsoft.com/office/drawing/2014/main" id="{F1A88902-6B36-844A-BA61-5D9366866C6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48395" y="3314061"/>
            <a:ext cx="1773574" cy="2095252"/>
          </a:xfrm>
          <a:prstGeom prst="rect">
            <a:avLst/>
          </a:prstGeom>
        </p:spPr>
      </p:pic>
      <p:sp>
        <p:nvSpPr>
          <p:cNvPr id="32" name="Rectangle 31">
            <a:extLst>
              <a:ext uri="{FF2B5EF4-FFF2-40B4-BE49-F238E27FC236}">
                <a16:creationId xmlns:a16="http://schemas.microsoft.com/office/drawing/2014/main" id="{046B761C-7D0F-F649-9C7E-212980959A06}"/>
              </a:ext>
            </a:extLst>
          </p:cNvPr>
          <p:cNvSpPr/>
          <p:nvPr/>
        </p:nvSpPr>
        <p:spPr>
          <a:xfrm>
            <a:off x="7848395" y="4698740"/>
            <a:ext cx="1773464" cy="717507"/>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Franklin Gothic Demi Cond" panose="020B0603020102020204" pitchFamily="34" charset="0"/>
            </a:endParaRPr>
          </a:p>
        </p:txBody>
      </p:sp>
      <p:sp>
        <p:nvSpPr>
          <p:cNvPr id="33" name="Title 2">
            <a:extLst>
              <a:ext uri="{FF2B5EF4-FFF2-40B4-BE49-F238E27FC236}">
                <a16:creationId xmlns:a16="http://schemas.microsoft.com/office/drawing/2014/main" id="{060AE7B6-49D1-324A-8571-0DE83311B2E5}"/>
              </a:ext>
            </a:extLst>
          </p:cNvPr>
          <p:cNvSpPr txBox="1">
            <a:spLocks/>
          </p:cNvSpPr>
          <p:nvPr/>
        </p:nvSpPr>
        <p:spPr>
          <a:xfrm>
            <a:off x="7940888" y="4842987"/>
            <a:ext cx="1810009" cy="1165926"/>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Brand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STRATEGY</a:t>
            </a:r>
            <a:br>
              <a:rPr lang="en-US" sz="2400" cap="none" noProof="0" dirty="0">
                <a:solidFill>
                  <a:schemeClr val="bg1"/>
                </a:solidFill>
                <a:latin typeface="Brandon Grotesque" panose="020B0503020203060202" pitchFamily="34" charset="77"/>
              </a:rPr>
            </a:br>
            <a:endParaRPr lang="en-US" sz="2400" cap="none" dirty="0">
              <a:solidFill>
                <a:schemeClr val="bg1"/>
              </a:solidFill>
              <a:latin typeface="Brandon Grotesque" panose="020B0503020203060202" pitchFamily="34" charset="77"/>
            </a:endParaRPr>
          </a:p>
          <a:p>
            <a:pPr lvl="0">
              <a:lnSpc>
                <a:spcPct val="100000"/>
              </a:lnSpc>
              <a:defRPr/>
            </a:pPr>
            <a:r>
              <a:rPr lang="en-US" sz="1000" cap="none" dirty="0">
                <a:solidFill>
                  <a:schemeClr val="tx2"/>
                </a:solidFill>
                <a:latin typeface="Franklin Gothic Book" panose="020B0503020102020204" pitchFamily="34" charset="0"/>
              </a:rPr>
              <a:t>Define the face, voice, and purpose behind your company.</a:t>
            </a:r>
          </a:p>
        </p:txBody>
      </p:sp>
      <p:cxnSp>
        <p:nvCxnSpPr>
          <p:cNvPr id="34" name="Straight Connector 33">
            <a:extLst>
              <a:ext uri="{FF2B5EF4-FFF2-40B4-BE49-F238E27FC236}">
                <a16:creationId xmlns:a16="http://schemas.microsoft.com/office/drawing/2014/main" id="{1B04B7C9-F6A4-8548-9F9D-92CAEB8E200A}"/>
              </a:ext>
            </a:extLst>
          </p:cNvPr>
          <p:cNvCxnSpPr>
            <a:cxnSpLocks/>
          </p:cNvCxnSpPr>
          <p:nvPr/>
        </p:nvCxnSpPr>
        <p:spPr>
          <a:xfrm>
            <a:off x="7944017"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5" name="Picture 34" descr="A picture containing clock&#10;&#10;Description automatically generated">
            <a:extLst>
              <a:ext uri="{FF2B5EF4-FFF2-40B4-BE49-F238E27FC236}">
                <a16:creationId xmlns:a16="http://schemas.microsoft.com/office/drawing/2014/main" id="{884155BF-47DA-514D-AF7D-5BE95BCACAE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34971" y="3326248"/>
            <a:ext cx="1773464" cy="2096088"/>
          </a:xfrm>
          <a:prstGeom prst="rect">
            <a:avLst/>
          </a:prstGeom>
        </p:spPr>
      </p:pic>
      <p:sp>
        <p:nvSpPr>
          <p:cNvPr id="36" name="Rectangle 35">
            <a:extLst>
              <a:ext uri="{FF2B5EF4-FFF2-40B4-BE49-F238E27FC236}">
                <a16:creationId xmlns:a16="http://schemas.microsoft.com/office/drawing/2014/main" id="{308014E6-FD79-6840-B394-E4681C638447}"/>
              </a:ext>
            </a:extLst>
          </p:cNvPr>
          <p:cNvSpPr/>
          <p:nvPr/>
        </p:nvSpPr>
        <p:spPr>
          <a:xfrm>
            <a:off x="9734971" y="4699977"/>
            <a:ext cx="1773464" cy="7175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Franklin Gothic Demi Cond" panose="020B0603020102020204" pitchFamily="34" charset="0"/>
            </a:endParaRPr>
          </a:p>
        </p:txBody>
      </p:sp>
      <p:sp>
        <p:nvSpPr>
          <p:cNvPr id="37" name="Title 2">
            <a:extLst>
              <a:ext uri="{FF2B5EF4-FFF2-40B4-BE49-F238E27FC236}">
                <a16:creationId xmlns:a16="http://schemas.microsoft.com/office/drawing/2014/main" id="{A6D1B87C-C749-524D-A7EF-47DAF8CE34D0}"/>
              </a:ext>
            </a:extLst>
          </p:cNvPr>
          <p:cNvSpPr txBox="1">
            <a:spLocks/>
          </p:cNvSpPr>
          <p:nvPr/>
        </p:nvSpPr>
        <p:spPr>
          <a:xfrm>
            <a:off x="9847318" y="4842987"/>
            <a:ext cx="1700542" cy="82620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a:ln>
                  <a:noFill/>
                </a:ln>
                <a:solidFill>
                  <a:schemeClr val="bg1"/>
                </a:solidFill>
                <a:effectLst/>
                <a:uLnTx/>
                <a:uFillTx/>
                <a:latin typeface="Franklin Gothic Demi Cond" panose="020B0603020102020204" pitchFamily="34" charset="0"/>
              </a:rPr>
              <a:t>Employee </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1" u="none" strike="noStrike" kern="1200" cap="all" spc="0" normalizeH="0" baseline="0" noProof="0" dirty="0" err="1">
                <a:ln>
                  <a:noFill/>
                </a:ln>
                <a:solidFill>
                  <a:schemeClr val="bg1"/>
                </a:solidFill>
                <a:effectLst/>
                <a:uLnTx/>
                <a:uFillTx/>
                <a:latin typeface="Franklin Gothic Demi Cond" panose="020B0603020102020204" pitchFamily="34" charset="0"/>
              </a:rPr>
              <a:t>commS</a:t>
            </a:r>
            <a:br>
              <a:rPr lang="en-US" sz="2200" cap="none" noProof="0" dirty="0">
                <a:solidFill>
                  <a:srgbClr val="2F2F2E"/>
                </a:solidFill>
                <a:latin typeface="Brandon Grotesque" panose="020B0503020203060202" pitchFamily="34" charset="77"/>
              </a:rPr>
            </a:br>
            <a:endParaRPr lang="en-US" sz="2200" cap="none" dirty="0">
              <a:solidFill>
                <a:srgbClr val="2F2F2E"/>
              </a:solidFill>
              <a:latin typeface="Brandon Grotesque" panose="020B0503020203060202" pitchFamily="34" charset="77"/>
            </a:endParaRPr>
          </a:p>
          <a:p>
            <a:pPr lvl="0">
              <a:lnSpc>
                <a:spcPct val="100000"/>
              </a:lnSpc>
              <a:defRPr/>
            </a:pPr>
            <a:r>
              <a:rPr lang="en-US" sz="1000" cap="none" dirty="0">
                <a:solidFill>
                  <a:schemeClr val="tx2"/>
                </a:solidFill>
                <a:latin typeface="Franklin Gothic Book" panose="020B0503020102020204" pitchFamily="34" charset="0"/>
              </a:rPr>
              <a:t>Inform and rally the people who stand behind your brand</a:t>
            </a:r>
            <a:r>
              <a:rPr lang="en-US" sz="1000" cap="none" dirty="0">
                <a:solidFill>
                  <a:schemeClr val="tx2"/>
                </a:solidFill>
                <a:latin typeface="Brandon Grotesque" panose="020B0503020203060202" pitchFamily="34" charset="77"/>
              </a:rPr>
              <a:t>.</a:t>
            </a:r>
          </a:p>
        </p:txBody>
      </p:sp>
      <p:cxnSp>
        <p:nvCxnSpPr>
          <p:cNvPr id="38" name="Straight Connector 37">
            <a:extLst>
              <a:ext uri="{FF2B5EF4-FFF2-40B4-BE49-F238E27FC236}">
                <a16:creationId xmlns:a16="http://schemas.microsoft.com/office/drawing/2014/main" id="{71A052DF-C6DF-4943-AC0B-A46B85C436B8}"/>
              </a:ext>
            </a:extLst>
          </p:cNvPr>
          <p:cNvCxnSpPr>
            <a:cxnSpLocks/>
          </p:cNvCxnSpPr>
          <p:nvPr/>
        </p:nvCxnSpPr>
        <p:spPr>
          <a:xfrm>
            <a:off x="9857728" y="5516168"/>
            <a:ext cx="20368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2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22E3CF-D6C8-9741-BA9E-BE46D27AF079}"/>
              </a:ext>
            </a:extLst>
          </p:cNvPr>
          <p:cNvSpPr>
            <a:spLocks noGrp="1"/>
          </p:cNvSpPr>
          <p:nvPr>
            <p:ph type="sldNum" sz="quarter" idx="12"/>
          </p:nvPr>
        </p:nvSpPr>
        <p:spPr/>
        <p:txBody>
          <a:bodyPr/>
          <a:lstStyle/>
          <a:p>
            <a:fld id="{B15A4BD5-B51F-9048-892F-7599ACE81F82}" type="slidenum">
              <a:rPr lang="en-US" smtClean="0"/>
              <a:pPr/>
              <a:t>11</a:t>
            </a:fld>
            <a:endParaRPr lang="en-US"/>
          </a:p>
        </p:txBody>
      </p:sp>
      <p:sp>
        <p:nvSpPr>
          <p:cNvPr id="3" name="Footer Placeholder 2">
            <a:extLst>
              <a:ext uri="{FF2B5EF4-FFF2-40B4-BE49-F238E27FC236}">
                <a16:creationId xmlns:a16="http://schemas.microsoft.com/office/drawing/2014/main" id="{EE2CAE6F-4FF1-5C45-AF17-90291FC36AFA}"/>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F792E1A-96D7-A840-84CC-023046A81A27}"/>
              </a:ext>
            </a:extLst>
          </p:cNvPr>
          <p:cNvSpPr>
            <a:spLocks noGrp="1"/>
          </p:cNvSpPr>
          <p:nvPr>
            <p:ph type="title"/>
          </p:nvPr>
        </p:nvSpPr>
        <p:spPr/>
        <p:txBody>
          <a:bodyPr/>
          <a:lstStyle/>
          <a:p>
            <a:r>
              <a:rPr lang="en-US" dirty="0"/>
              <a:t>What we can </a:t>
            </a:r>
            <a:br>
              <a:rPr lang="en-US" dirty="0"/>
            </a:br>
            <a:r>
              <a:rPr lang="en-US" dirty="0"/>
              <a:t>do for you</a:t>
            </a:r>
          </a:p>
        </p:txBody>
      </p:sp>
      <p:sp>
        <p:nvSpPr>
          <p:cNvPr id="5" name="Content Placeholder 4">
            <a:extLst>
              <a:ext uri="{FF2B5EF4-FFF2-40B4-BE49-F238E27FC236}">
                <a16:creationId xmlns:a16="http://schemas.microsoft.com/office/drawing/2014/main" id="{33323B6F-AEFE-A44C-AB2D-1D2CADFEE5BC}"/>
              </a:ext>
            </a:extLst>
          </p:cNvPr>
          <p:cNvSpPr>
            <a:spLocks noGrp="1"/>
          </p:cNvSpPr>
          <p:nvPr>
            <p:ph sz="quarter" idx="13"/>
          </p:nvPr>
        </p:nvSpPr>
        <p:spPr/>
        <p:txBody>
          <a:bodyPr/>
          <a:lstStyle/>
          <a:p>
            <a:pPr defTabSz="731520">
              <a:spcBef>
                <a:spcPts val="0"/>
              </a:spcBef>
              <a:spcAft>
                <a:spcPts val="600"/>
              </a:spcAft>
            </a:pPr>
            <a:r>
              <a:rPr lang="en-US" sz="1400" dirty="0">
                <a:solidFill>
                  <a:schemeClr val="tx2"/>
                </a:solidFill>
              </a:rPr>
              <a:t>Positioning</a:t>
            </a:r>
          </a:p>
          <a:p>
            <a:pPr defTabSz="731520">
              <a:spcBef>
                <a:spcPts val="0"/>
              </a:spcBef>
              <a:spcAft>
                <a:spcPts val="600"/>
              </a:spcAft>
            </a:pPr>
            <a:r>
              <a:rPr lang="en-US" sz="1400" dirty="0">
                <a:solidFill>
                  <a:schemeClr val="tx2"/>
                </a:solidFill>
              </a:rPr>
              <a:t>Message Creation</a:t>
            </a:r>
          </a:p>
          <a:p>
            <a:pPr defTabSz="731520">
              <a:spcBef>
                <a:spcPts val="0"/>
              </a:spcBef>
              <a:spcAft>
                <a:spcPts val="600"/>
              </a:spcAft>
            </a:pPr>
            <a:r>
              <a:rPr lang="en-US" sz="1400" dirty="0">
                <a:solidFill>
                  <a:schemeClr val="tx2"/>
                </a:solidFill>
              </a:rPr>
              <a:t>Strategic Planning</a:t>
            </a:r>
          </a:p>
          <a:p>
            <a:pPr defTabSz="731520">
              <a:spcBef>
                <a:spcPts val="0"/>
              </a:spcBef>
              <a:spcAft>
                <a:spcPts val="600"/>
              </a:spcAft>
            </a:pPr>
            <a:r>
              <a:rPr lang="en-US" sz="1400" dirty="0">
                <a:solidFill>
                  <a:schemeClr val="tx2"/>
                </a:solidFill>
              </a:rPr>
              <a:t>Social + Digital Strategy</a:t>
            </a:r>
          </a:p>
          <a:p>
            <a:pPr defTabSz="731520">
              <a:spcBef>
                <a:spcPts val="0"/>
              </a:spcBef>
              <a:spcAft>
                <a:spcPts val="600"/>
              </a:spcAft>
            </a:pPr>
            <a:r>
              <a:rPr lang="en-US" sz="1400" dirty="0">
                <a:solidFill>
                  <a:schemeClr val="tx2"/>
                </a:solidFill>
              </a:rPr>
              <a:t>Content + Creative Strategy</a:t>
            </a:r>
          </a:p>
          <a:p>
            <a:pPr defTabSz="731520">
              <a:spcBef>
                <a:spcPts val="0"/>
              </a:spcBef>
              <a:spcAft>
                <a:spcPts val="600"/>
              </a:spcAft>
            </a:pPr>
            <a:r>
              <a:rPr lang="en-US" sz="1400" dirty="0">
                <a:solidFill>
                  <a:schemeClr val="tx2"/>
                </a:solidFill>
              </a:rPr>
              <a:t>Data Analytics</a:t>
            </a:r>
          </a:p>
          <a:p>
            <a:pPr defTabSz="731520">
              <a:spcBef>
                <a:spcPts val="0"/>
              </a:spcBef>
              <a:spcAft>
                <a:spcPts val="600"/>
              </a:spcAft>
            </a:pPr>
            <a:r>
              <a:rPr lang="en-US" sz="1400" dirty="0">
                <a:solidFill>
                  <a:schemeClr val="tx2"/>
                </a:solidFill>
              </a:rPr>
              <a:t>Research + Insights</a:t>
            </a:r>
          </a:p>
          <a:p>
            <a:pPr defTabSz="731520">
              <a:spcBef>
                <a:spcPts val="0"/>
              </a:spcBef>
              <a:spcAft>
                <a:spcPts val="600"/>
              </a:spcAft>
            </a:pPr>
            <a:r>
              <a:rPr lang="en-US" sz="1400" dirty="0">
                <a:solidFill>
                  <a:schemeClr val="tx2"/>
                </a:solidFill>
              </a:rPr>
              <a:t>Persona Id + Development</a:t>
            </a:r>
          </a:p>
          <a:p>
            <a:pPr defTabSz="731520">
              <a:spcBef>
                <a:spcPts val="0"/>
              </a:spcBef>
              <a:spcAft>
                <a:spcPts val="600"/>
              </a:spcAft>
            </a:pPr>
            <a:r>
              <a:rPr lang="en-US" sz="1400" dirty="0">
                <a:solidFill>
                  <a:schemeClr val="tx2"/>
                </a:solidFill>
              </a:rPr>
              <a:t>Focus Groups + Surveys</a:t>
            </a:r>
            <a:endParaRPr lang="en-US" sz="1400" dirty="0"/>
          </a:p>
        </p:txBody>
      </p:sp>
      <p:sp>
        <p:nvSpPr>
          <p:cNvPr id="6" name="Text Placeholder 5">
            <a:extLst>
              <a:ext uri="{FF2B5EF4-FFF2-40B4-BE49-F238E27FC236}">
                <a16:creationId xmlns:a16="http://schemas.microsoft.com/office/drawing/2014/main" id="{4D79E35B-B5C9-6942-95AE-61572933F19B}"/>
              </a:ext>
            </a:extLst>
          </p:cNvPr>
          <p:cNvSpPr>
            <a:spLocks noGrp="1"/>
          </p:cNvSpPr>
          <p:nvPr>
            <p:ph type="body" sz="quarter" idx="17"/>
          </p:nvPr>
        </p:nvSpPr>
        <p:spPr/>
        <p:txBody>
          <a:bodyPr/>
          <a:lstStyle/>
          <a:p>
            <a:br>
              <a:rPr lang="en-US" dirty="0"/>
            </a:br>
            <a:r>
              <a:rPr lang="en-US" dirty="0"/>
              <a:t>Strategy</a:t>
            </a:r>
          </a:p>
        </p:txBody>
      </p:sp>
      <p:sp>
        <p:nvSpPr>
          <p:cNvPr id="7" name="Text Placeholder 6">
            <a:extLst>
              <a:ext uri="{FF2B5EF4-FFF2-40B4-BE49-F238E27FC236}">
                <a16:creationId xmlns:a16="http://schemas.microsoft.com/office/drawing/2014/main" id="{C31D7BFD-655A-0C42-9BC1-DF69D1815D98}"/>
              </a:ext>
            </a:extLst>
          </p:cNvPr>
          <p:cNvSpPr>
            <a:spLocks noGrp="1"/>
          </p:cNvSpPr>
          <p:nvPr>
            <p:ph type="body" idx="1"/>
          </p:nvPr>
        </p:nvSpPr>
        <p:spPr>
          <a:xfrm>
            <a:off x="5690195" y="400848"/>
            <a:ext cx="4501556" cy="1010473"/>
          </a:xfrm>
        </p:spPr>
        <p:txBody>
          <a:bodyPr/>
          <a:lstStyle/>
          <a:p>
            <a:r>
              <a:rPr lang="en-US" dirty="0"/>
              <a:t>We are constantly evolving our offerings, and the skillsets and expertise that drive them, to stay ahead of the communications curve.</a:t>
            </a:r>
            <a:br>
              <a:rPr lang="en-US" dirty="0"/>
            </a:br>
            <a:r>
              <a:rPr lang="en-US" dirty="0"/>
              <a:t>  </a:t>
            </a:r>
          </a:p>
        </p:txBody>
      </p:sp>
      <p:sp>
        <p:nvSpPr>
          <p:cNvPr id="8" name="Content Placeholder 7">
            <a:extLst>
              <a:ext uri="{FF2B5EF4-FFF2-40B4-BE49-F238E27FC236}">
                <a16:creationId xmlns:a16="http://schemas.microsoft.com/office/drawing/2014/main" id="{DE8F2A4D-A6D0-D54B-AEA6-9F98E0EE5A1E}"/>
              </a:ext>
            </a:extLst>
          </p:cNvPr>
          <p:cNvSpPr>
            <a:spLocks noGrp="1"/>
          </p:cNvSpPr>
          <p:nvPr>
            <p:ph sz="quarter" idx="18"/>
          </p:nvPr>
        </p:nvSpPr>
        <p:spPr/>
        <p:txBody>
          <a:bodyPr/>
          <a:lstStyle/>
          <a:p>
            <a:pPr lvl="0" defTabSz="731520" fontAlgn="auto">
              <a:lnSpc>
                <a:spcPct val="100000"/>
              </a:lnSpc>
              <a:spcBef>
                <a:spcPts val="0"/>
              </a:spcBef>
              <a:spcAft>
                <a:spcPts val="600"/>
              </a:spcAft>
            </a:pPr>
            <a:r>
              <a:rPr lang="en-US" sz="1400" dirty="0">
                <a:solidFill>
                  <a:schemeClr val="tx2"/>
                </a:solidFill>
              </a:rPr>
              <a:t>Planning, KPIs, + Insights</a:t>
            </a:r>
          </a:p>
          <a:p>
            <a:pPr lvl="0" defTabSz="731520" fontAlgn="auto">
              <a:lnSpc>
                <a:spcPct val="100000"/>
              </a:lnSpc>
              <a:spcBef>
                <a:spcPts val="0"/>
              </a:spcBef>
              <a:spcAft>
                <a:spcPts val="600"/>
              </a:spcAft>
            </a:pPr>
            <a:r>
              <a:rPr lang="en-US" sz="1400" dirty="0">
                <a:solidFill>
                  <a:schemeClr val="tx2"/>
                </a:solidFill>
              </a:rPr>
              <a:t>Media Relations</a:t>
            </a:r>
          </a:p>
          <a:p>
            <a:pPr lvl="0" defTabSz="731520" fontAlgn="auto">
              <a:lnSpc>
                <a:spcPct val="100000"/>
              </a:lnSpc>
              <a:spcBef>
                <a:spcPts val="0"/>
              </a:spcBef>
              <a:spcAft>
                <a:spcPts val="600"/>
              </a:spcAft>
            </a:pPr>
            <a:r>
              <a:rPr lang="en-US" sz="1400" dirty="0">
                <a:solidFill>
                  <a:schemeClr val="tx2"/>
                </a:solidFill>
              </a:rPr>
              <a:t>Analyst Relations</a:t>
            </a:r>
          </a:p>
          <a:p>
            <a:pPr lvl="0" defTabSz="731520" fontAlgn="auto">
              <a:lnSpc>
                <a:spcPct val="100000"/>
              </a:lnSpc>
              <a:spcBef>
                <a:spcPts val="0"/>
              </a:spcBef>
              <a:spcAft>
                <a:spcPts val="600"/>
              </a:spcAft>
            </a:pPr>
            <a:r>
              <a:rPr lang="en-US" sz="1400" dirty="0">
                <a:solidFill>
                  <a:schemeClr val="tx2"/>
                </a:solidFill>
              </a:rPr>
              <a:t>Stakeholder Relations</a:t>
            </a:r>
          </a:p>
          <a:p>
            <a:pPr lvl="0" defTabSz="731520" fontAlgn="auto">
              <a:lnSpc>
                <a:spcPct val="100000"/>
              </a:lnSpc>
              <a:spcBef>
                <a:spcPts val="0"/>
              </a:spcBef>
              <a:spcAft>
                <a:spcPts val="600"/>
              </a:spcAft>
            </a:pPr>
            <a:r>
              <a:rPr lang="en-US" sz="1400" dirty="0">
                <a:solidFill>
                  <a:schemeClr val="tx2"/>
                </a:solidFill>
              </a:rPr>
              <a:t>Thought Leadership</a:t>
            </a:r>
          </a:p>
          <a:p>
            <a:pPr lvl="0" defTabSz="731520" fontAlgn="auto">
              <a:lnSpc>
                <a:spcPct val="100000"/>
              </a:lnSpc>
              <a:spcBef>
                <a:spcPts val="0"/>
              </a:spcBef>
              <a:spcAft>
                <a:spcPts val="600"/>
              </a:spcAft>
            </a:pPr>
            <a:r>
              <a:rPr lang="en-US" sz="1400" dirty="0">
                <a:solidFill>
                  <a:schemeClr val="tx2"/>
                </a:solidFill>
              </a:rPr>
              <a:t>Events </a:t>
            </a:r>
          </a:p>
          <a:p>
            <a:pPr lvl="0" defTabSz="731520" fontAlgn="auto">
              <a:lnSpc>
                <a:spcPct val="100000"/>
              </a:lnSpc>
              <a:spcBef>
                <a:spcPts val="0"/>
              </a:spcBef>
              <a:spcAft>
                <a:spcPts val="600"/>
              </a:spcAft>
            </a:pPr>
            <a:r>
              <a:rPr lang="en-US" sz="1400" dirty="0">
                <a:solidFill>
                  <a:schemeClr val="tx2"/>
                </a:solidFill>
              </a:rPr>
              <a:t>Speaking + Awards</a:t>
            </a:r>
          </a:p>
          <a:p>
            <a:pPr lvl="0" defTabSz="731520" fontAlgn="auto">
              <a:lnSpc>
                <a:spcPct val="100000"/>
              </a:lnSpc>
              <a:spcBef>
                <a:spcPts val="0"/>
              </a:spcBef>
              <a:spcAft>
                <a:spcPts val="600"/>
              </a:spcAft>
            </a:pPr>
            <a:r>
              <a:rPr lang="en-US" sz="1400" dirty="0">
                <a:solidFill>
                  <a:schemeClr val="tx2"/>
                </a:solidFill>
              </a:rPr>
              <a:t>Crisis Communications</a:t>
            </a:r>
          </a:p>
          <a:p>
            <a:pPr defTabSz="731520">
              <a:lnSpc>
                <a:spcPct val="100000"/>
              </a:lnSpc>
              <a:spcBef>
                <a:spcPts val="0"/>
              </a:spcBef>
              <a:spcAft>
                <a:spcPts val="600"/>
              </a:spcAft>
            </a:pPr>
            <a:r>
              <a:rPr lang="en-US" sz="1400" dirty="0">
                <a:solidFill>
                  <a:schemeClr val="tx2"/>
                </a:solidFill>
              </a:rPr>
              <a:t>Media + Executive Training</a:t>
            </a:r>
            <a:endParaRPr lang="en-US" sz="1400" dirty="0"/>
          </a:p>
        </p:txBody>
      </p:sp>
      <p:sp>
        <p:nvSpPr>
          <p:cNvPr id="9" name="Text Placeholder 8">
            <a:extLst>
              <a:ext uri="{FF2B5EF4-FFF2-40B4-BE49-F238E27FC236}">
                <a16:creationId xmlns:a16="http://schemas.microsoft.com/office/drawing/2014/main" id="{9A40E89F-82B4-6D41-9392-B9F3EABD164E}"/>
              </a:ext>
            </a:extLst>
          </p:cNvPr>
          <p:cNvSpPr>
            <a:spLocks noGrp="1"/>
          </p:cNvSpPr>
          <p:nvPr>
            <p:ph type="body" sz="quarter" idx="19"/>
          </p:nvPr>
        </p:nvSpPr>
        <p:spPr/>
        <p:txBody>
          <a:bodyPr/>
          <a:lstStyle/>
          <a:p>
            <a:r>
              <a:rPr lang="en-US" dirty="0"/>
              <a:t>PUBLIC </a:t>
            </a:r>
            <a:br>
              <a:rPr lang="en-US" dirty="0"/>
            </a:br>
            <a:r>
              <a:rPr lang="en-US" dirty="0"/>
              <a:t>RELATIONS</a:t>
            </a:r>
          </a:p>
        </p:txBody>
      </p:sp>
      <p:sp>
        <p:nvSpPr>
          <p:cNvPr id="10" name="Content Placeholder 9">
            <a:extLst>
              <a:ext uri="{FF2B5EF4-FFF2-40B4-BE49-F238E27FC236}">
                <a16:creationId xmlns:a16="http://schemas.microsoft.com/office/drawing/2014/main" id="{890FD9C2-4989-3E41-8C56-7C35467AB764}"/>
              </a:ext>
            </a:extLst>
          </p:cNvPr>
          <p:cNvSpPr>
            <a:spLocks noGrp="1"/>
          </p:cNvSpPr>
          <p:nvPr>
            <p:ph sz="quarter" idx="20"/>
          </p:nvPr>
        </p:nvSpPr>
        <p:spPr/>
        <p:txBody>
          <a:bodyPr/>
          <a:lstStyle/>
          <a:p>
            <a:pPr>
              <a:lnSpc>
                <a:spcPct val="100000"/>
              </a:lnSpc>
              <a:spcBef>
                <a:spcPts val="0"/>
              </a:spcBef>
              <a:spcAft>
                <a:spcPts val="600"/>
              </a:spcAft>
            </a:pPr>
            <a:r>
              <a:rPr lang="en-US" sz="1400" dirty="0">
                <a:solidFill>
                  <a:schemeClr val="tx2"/>
                </a:solidFill>
              </a:rPr>
              <a:t>Social Media Strategy</a:t>
            </a:r>
          </a:p>
          <a:p>
            <a:pPr>
              <a:lnSpc>
                <a:spcPct val="100000"/>
              </a:lnSpc>
              <a:spcBef>
                <a:spcPts val="0"/>
              </a:spcBef>
              <a:spcAft>
                <a:spcPts val="600"/>
              </a:spcAft>
            </a:pPr>
            <a:r>
              <a:rPr lang="en-US" sz="1400" dirty="0">
                <a:solidFill>
                  <a:schemeClr val="tx2"/>
                </a:solidFill>
              </a:rPr>
              <a:t>Community Management</a:t>
            </a:r>
          </a:p>
          <a:p>
            <a:pPr>
              <a:lnSpc>
                <a:spcPct val="100000"/>
              </a:lnSpc>
              <a:spcBef>
                <a:spcPts val="0"/>
              </a:spcBef>
              <a:spcAft>
                <a:spcPts val="600"/>
              </a:spcAft>
            </a:pPr>
            <a:r>
              <a:rPr lang="en-US" sz="1400" dirty="0">
                <a:solidFill>
                  <a:schemeClr val="tx2"/>
                </a:solidFill>
              </a:rPr>
              <a:t>Organic + Paid Strategy</a:t>
            </a:r>
          </a:p>
          <a:p>
            <a:pPr>
              <a:lnSpc>
                <a:spcPct val="100000"/>
              </a:lnSpc>
              <a:spcBef>
                <a:spcPts val="0"/>
              </a:spcBef>
              <a:spcAft>
                <a:spcPts val="600"/>
              </a:spcAft>
            </a:pPr>
            <a:r>
              <a:rPr lang="en-US" sz="1400" dirty="0">
                <a:solidFill>
                  <a:schemeClr val="tx2"/>
                </a:solidFill>
              </a:rPr>
              <a:t>Paid Media</a:t>
            </a:r>
          </a:p>
          <a:p>
            <a:pPr>
              <a:lnSpc>
                <a:spcPct val="100000"/>
              </a:lnSpc>
              <a:spcBef>
                <a:spcPts val="0"/>
              </a:spcBef>
              <a:spcAft>
                <a:spcPts val="600"/>
              </a:spcAft>
            </a:pPr>
            <a:r>
              <a:rPr lang="en-US" sz="1400" dirty="0">
                <a:solidFill>
                  <a:schemeClr val="tx2"/>
                </a:solidFill>
              </a:rPr>
              <a:t>Live Engagement</a:t>
            </a:r>
          </a:p>
          <a:p>
            <a:pPr>
              <a:lnSpc>
                <a:spcPct val="100000"/>
              </a:lnSpc>
              <a:spcBef>
                <a:spcPts val="0"/>
              </a:spcBef>
              <a:spcAft>
                <a:spcPts val="600"/>
              </a:spcAft>
            </a:pPr>
            <a:r>
              <a:rPr lang="en-US" sz="1400" dirty="0">
                <a:solidFill>
                  <a:schemeClr val="tx2"/>
                </a:solidFill>
              </a:rPr>
              <a:t>Influencer Programs</a:t>
            </a:r>
          </a:p>
          <a:p>
            <a:pPr>
              <a:lnSpc>
                <a:spcPct val="100000"/>
              </a:lnSpc>
              <a:spcBef>
                <a:spcPts val="0"/>
              </a:spcBef>
              <a:spcAft>
                <a:spcPts val="600"/>
              </a:spcAft>
            </a:pPr>
            <a:r>
              <a:rPr lang="en-US" sz="1400" dirty="0">
                <a:solidFill>
                  <a:schemeClr val="tx2"/>
                </a:solidFill>
              </a:rPr>
              <a:t>Email Marketing</a:t>
            </a:r>
          </a:p>
          <a:p>
            <a:pPr>
              <a:lnSpc>
                <a:spcPct val="100000"/>
              </a:lnSpc>
              <a:spcBef>
                <a:spcPts val="0"/>
              </a:spcBef>
              <a:spcAft>
                <a:spcPts val="600"/>
              </a:spcAft>
            </a:pPr>
            <a:r>
              <a:rPr lang="en-US" sz="1400" dirty="0">
                <a:solidFill>
                  <a:schemeClr val="tx2"/>
                </a:solidFill>
              </a:rPr>
              <a:t>Lead Generation</a:t>
            </a:r>
          </a:p>
          <a:p>
            <a:pPr>
              <a:lnSpc>
                <a:spcPct val="100000"/>
              </a:lnSpc>
              <a:spcBef>
                <a:spcPts val="0"/>
              </a:spcBef>
              <a:spcAft>
                <a:spcPts val="600"/>
              </a:spcAft>
            </a:pPr>
            <a:r>
              <a:rPr lang="en-US" sz="1400" dirty="0">
                <a:solidFill>
                  <a:schemeClr val="tx2"/>
                </a:solidFill>
              </a:rPr>
              <a:t>Analytics + Insights</a:t>
            </a:r>
          </a:p>
        </p:txBody>
      </p:sp>
      <p:sp>
        <p:nvSpPr>
          <p:cNvPr id="11" name="Text Placeholder 10">
            <a:extLst>
              <a:ext uri="{FF2B5EF4-FFF2-40B4-BE49-F238E27FC236}">
                <a16:creationId xmlns:a16="http://schemas.microsoft.com/office/drawing/2014/main" id="{B1D8C4DD-B34E-9D4C-8C4D-1A19C3CC9244}"/>
              </a:ext>
            </a:extLst>
          </p:cNvPr>
          <p:cNvSpPr>
            <a:spLocks noGrp="1"/>
          </p:cNvSpPr>
          <p:nvPr>
            <p:ph type="body" sz="quarter" idx="21"/>
          </p:nvPr>
        </p:nvSpPr>
        <p:spPr/>
        <p:txBody>
          <a:bodyPr/>
          <a:lstStyle/>
          <a:p>
            <a:r>
              <a:rPr lang="en-US" dirty="0"/>
              <a:t>DIGITAL </a:t>
            </a:r>
            <a:br>
              <a:rPr lang="en-US" dirty="0"/>
            </a:br>
            <a:r>
              <a:rPr lang="en-US" dirty="0"/>
              <a:t>SERVICES</a:t>
            </a:r>
          </a:p>
        </p:txBody>
      </p:sp>
      <p:sp>
        <p:nvSpPr>
          <p:cNvPr id="12" name="Content Placeholder 11">
            <a:extLst>
              <a:ext uri="{FF2B5EF4-FFF2-40B4-BE49-F238E27FC236}">
                <a16:creationId xmlns:a16="http://schemas.microsoft.com/office/drawing/2014/main" id="{9B088BFA-E6C9-A244-8B30-6EF8399A108D}"/>
              </a:ext>
            </a:extLst>
          </p:cNvPr>
          <p:cNvSpPr>
            <a:spLocks noGrp="1"/>
          </p:cNvSpPr>
          <p:nvPr>
            <p:ph sz="quarter" idx="22"/>
          </p:nvPr>
        </p:nvSpPr>
        <p:spPr/>
        <p:txBody>
          <a:bodyPr/>
          <a:lstStyle/>
          <a:p>
            <a:pPr>
              <a:lnSpc>
                <a:spcPct val="100000"/>
              </a:lnSpc>
              <a:spcBef>
                <a:spcPts val="0"/>
              </a:spcBef>
              <a:spcAft>
                <a:spcPts val="600"/>
              </a:spcAft>
            </a:pPr>
            <a:r>
              <a:rPr lang="en-US" sz="1400" dirty="0">
                <a:solidFill>
                  <a:schemeClr val="tx2"/>
                </a:solidFill>
              </a:rPr>
              <a:t>Graphic Design</a:t>
            </a:r>
          </a:p>
          <a:p>
            <a:pPr>
              <a:lnSpc>
                <a:spcPct val="100000"/>
              </a:lnSpc>
              <a:spcBef>
                <a:spcPts val="0"/>
              </a:spcBef>
              <a:spcAft>
                <a:spcPts val="600"/>
              </a:spcAft>
            </a:pPr>
            <a:r>
              <a:rPr lang="en-US" sz="1400" dirty="0">
                <a:solidFill>
                  <a:schemeClr val="tx2"/>
                </a:solidFill>
              </a:rPr>
              <a:t>Copywriting</a:t>
            </a:r>
          </a:p>
          <a:p>
            <a:pPr>
              <a:lnSpc>
                <a:spcPct val="100000"/>
              </a:lnSpc>
              <a:spcBef>
                <a:spcPts val="0"/>
              </a:spcBef>
              <a:spcAft>
                <a:spcPts val="600"/>
              </a:spcAft>
            </a:pPr>
            <a:r>
              <a:rPr lang="en-US" sz="1400" dirty="0">
                <a:solidFill>
                  <a:schemeClr val="tx2"/>
                </a:solidFill>
              </a:rPr>
              <a:t>Art Direction</a:t>
            </a:r>
          </a:p>
          <a:p>
            <a:pPr>
              <a:lnSpc>
                <a:spcPct val="100000"/>
              </a:lnSpc>
              <a:spcBef>
                <a:spcPts val="0"/>
              </a:spcBef>
              <a:spcAft>
                <a:spcPts val="600"/>
              </a:spcAft>
            </a:pPr>
            <a:r>
              <a:rPr lang="en-US" sz="1400" dirty="0">
                <a:solidFill>
                  <a:schemeClr val="tx2"/>
                </a:solidFill>
              </a:rPr>
              <a:t>Brand Identity</a:t>
            </a:r>
          </a:p>
          <a:p>
            <a:pPr>
              <a:lnSpc>
                <a:spcPct val="100000"/>
              </a:lnSpc>
              <a:spcBef>
                <a:spcPts val="0"/>
              </a:spcBef>
              <a:spcAft>
                <a:spcPts val="600"/>
              </a:spcAft>
            </a:pPr>
            <a:r>
              <a:rPr lang="en-US" sz="1400" dirty="0">
                <a:solidFill>
                  <a:schemeClr val="tx2"/>
                </a:solidFill>
              </a:rPr>
              <a:t>Podcast Production</a:t>
            </a:r>
          </a:p>
          <a:p>
            <a:pPr>
              <a:lnSpc>
                <a:spcPct val="100000"/>
              </a:lnSpc>
              <a:spcBef>
                <a:spcPts val="0"/>
              </a:spcBef>
              <a:spcAft>
                <a:spcPts val="600"/>
              </a:spcAft>
            </a:pPr>
            <a:r>
              <a:rPr lang="en-US" sz="1400" dirty="0">
                <a:solidFill>
                  <a:schemeClr val="tx2"/>
                </a:solidFill>
              </a:rPr>
              <a:t>Animation</a:t>
            </a:r>
          </a:p>
          <a:p>
            <a:pPr>
              <a:lnSpc>
                <a:spcPct val="100000"/>
              </a:lnSpc>
              <a:spcBef>
                <a:spcPts val="0"/>
              </a:spcBef>
              <a:spcAft>
                <a:spcPts val="600"/>
              </a:spcAft>
            </a:pPr>
            <a:r>
              <a:rPr lang="en-US" sz="1400" dirty="0">
                <a:solidFill>
                  <a:schemeClr val="tx2"/>
                </a:solidFill>
              </a:rPr>
              <a:t>Video + Photography</a:t>
            </a:r>
          </a:p>
          <a:p>
            <a:pPr>
              <a:lnSpc>
                <a:spcPct val="100000"/>
              </a:lnSpc>
              <a:spcBef>
                <a:spcPts val="0"/>
              </a:spcBef>
              <a:spcAft>
                <a:spcPts val="600"/>
              </a:spcAft>
            </a:pPr>
            <a:r>
              <a:rPr lang="en-US" sz="1400" dirty="0">
                <a:solidFill>
                  <a:schemeClr val="tx2"/>
                </a:solidFill>
              </a:rPr>
              <a:t>Marketing Materials</a:t>
            </a:r>
          </a:p>
          <a:p>
            <a:pPr>
              <a:lnSpc>
                <a:spcPct val="100000"/>
              </a:lnSpc>
              <a:spcBef>
                <a:spcPts val="0"/>
              </a:spcBef>
              <a:spcAft>
                <a:spcPts val="600"/>
              </a:spcAft>
            </a:pPr>
            <a:r>
              <a:rPr lang="en-US" sz="1400" dirty="0">
                <a:solidFill>
                  <a:schemeClr val="tx2"/>
                </a:solidFill>
              </a:rPr>
              <a:t>Landing Pages + Websites</a:t>
            </a:r>
            <a:endParaRPr lang="en-US" sz="1400" dirty="0"/>
          </a:p>
        </p:txBody>
      </p:sp>
      <p:sp>
        <p:nvSpPr>
          <p:cNvPr id="13" name="Text Placeholder 12">
            <a:extLst>
              <a:ext uri="{FF2B5EF4-FFF2-40B4-BE49-F238E27FC236}">
                <a16:creationId xmlns:a16="http://schemas.microsoft.com/office/drawing/2014/main" id="{443CC6AC-CB2A-1740-B5E5-8337186CE3A2}"/>
              </a:ext>
            </a:extLst>
          </p:cNvPr>
          <p:cNvSpPr>
            <a:spLocks noGrp="1"/>
          </p:cNvSpPr>
          <p:nvPr>
            <p:ph type="body" sz="quarter" idx="23"/>
          </p:nvPr>
        </p:nvSpPr>
        <p:spPr>
          <a:xfrm>
            <a:off x="9215874" y="2178120"/>
            <a:ext cx="2976126" cy="571500"/>
          </a:xfrm>
        </p:spPr>
        <p:txBody>
          <a:bodyPr/>
          <a:lstStyle/>
          <a:p>
            <a:r>
              <a:rPr lang="en-US" dirty="0"/>
              <a:t>CONTENT + </a:t>
            </a:r>
            <a:br>
              <a:rPr lang="en-US" dirty="0"/>
            </a:br>
            <a:r>
              <a:rPr lang="en-US" dirty="0"/>
              <a:t>CREATIVE</a:t>
            </a:r>
          </a:p>
        </p:txBody>
      </p:sp>
    </p:spTree>
    <p:extLst>
      <p:ext uri="{BB962C8B-B14F-4D97-AF65-F5344CB8AC3E}">
        <p14:creationId xmlns:p14="http://schemas.microsoft.com/office/powerpoint/2010/main" val="423345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AF75F5-69C0-4C49-92AE-52F2C7AB374C}"/>
              </a:ext>
            </a:extLst>
          </p:cNvPr>
          <p:cNvSpPr>
            <a:spLocks noGrp="1"/>
          </p:cNvSpPr>
          <p:nvPr>
            <p:ph type="sldNum" sz="quarter" idx="12"/>
          </p:nvPr>
        </p:nvSpPr>
        <p:spPr/>
        <p:txBody>
          <a:bodyPr/>
          <a:lstStyle/>
          <a:p>
            <a:fld id="{B15A4BD5-B51F-9048-892F-7599ACE81F82}" type="slidenum">
              <a:rPr lang="en-US" smtClean="0"/>
              <a:pPr/>
              <a:t>12</a:t>
            </a:fld>
            <a:endParaRPr lang="en-US"/>
          </a:p>
        </p:txBody>
      </p:sp>
      <p:sp>
        <p:nvSpPr>
          <p:cNvPr id="3" name="Footer Placeholder 2">
            <a:extLst>
              <a:ext uri="{FF2B5EF4-FFF2-40B4-BE49-F238E27FC236}">
                <a16:creationId xmlns:a16="http://schemas.microsoft.com/office/drawing/2014/main" id="{70F6BB87-3F1E-DC42-9778-23A23F6FF5A6}"/>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0F607BC-BF93-D548-BB09-B36AF6D71745}"/>
              </a:ext>
            </a:extLst>
          </p:cNvPr>
          <p:cNvSpPr>
            <a:spLocks noGrp="1"/>
          </p:cNvSpPr>
          <p:nvPr>
            <p:ph type="title"/>
          </p:nvPr>
        </p:nvSpPr>
        <p:spPr/>
        <p:txBody>
          <a:bodyPr/>
          <a:lstStyle/>
          <a:p>
            <a:r>
              <a:rPr lang="en-US" dirty="0"/>
              <a:t>A few of our </a:t>
            </a:r>
            <a:br>
              <a:rPr lang="en-US" dirty="0"/>
            </a:br>
            <a:r>
              <a:rPr lang="en-US" dirty="0"/>
              <a:t>client partners</a:t>
            </a:r>
          </a:p>
        </p:txBody>
      </p:sp>
      <p:sp>
        <p:nvSpPr>
          <p:cNvPr id="5" name="Text Placeholder 4">
            <a:extLst>
              <a:ext uri="{FF2B5EF4-FFF2-40B4-BE49-F238E27FC236}">
                <a16:creationId xmlns:a16="http://schemas.microsoft.com/office/drawing/2014/main" id="{6F71A266-619F-F641-8F37-ADA92E49BAEE}"/>
              </a:ext>
            </a:extLst>
          </p:cNvPr>
          <p:cNvSpPr>
            <a:spLocks noGrp="1"/>
          </p:cNvSpPr>
          <p:nvPr>
            <p:ph type="body" idx="1"/>
          </p:nvPr>
        </p:nvSpPr>
        <p:spPr/>
        <p:txBody>
          <a:bodyPr/>
          <a:lstStyle/>
          <a:p>
            <a:r>
              <a:rPr lang="en-US" dirty="0"/>
              <a:t>We’re focused on businesses with tech </a:t>
            </a:r>
            <a:br>
              <a:rPr lang="en-US" dirty="0"/>
            </a:br>
            <a:r>
              <a:rPr lang="en-US" dirty="0"/>
              <a:t>and data at their core.</a:t>
            </a:r>
          </a:p>
        </p:txBody>
      </p:sp>
      <p:pic>
        <p:nvPicPr>
          <p:cNvPr id="7" name="Graphic 6">
            <a:extLst>
              <a:ext uri="{FF2B5EF4-FFF2-40B4-BE49-F238E27FC236}">
                <a16:creationId xmlns:a16="http://schemas.microsoft.com/office/drawing/2014/main" id="{771819FF-E982-E94C-8416-AB6E41D86E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3150" y="3784601"/>
            <a:ext cx="1899734" cy="522064"/>
          </a:xfrm>
          <a:prstGeom prst="rect">
            <a:avLst/>
          </a:prstGeom>
        </p:spPr>
      </p:pic>
      <p:pic>
        <p:nvPicPr>
          <p:cNvPr id="8" name="Graphic 7">
            <a:extLst>
              <a:ext uri="{FF2B5EF4-FFF2-40B4-BE49-F238E27FC236}">
                <a16:creationId xmlns:a16="http://schemas.microsoft.com/office/drawing/2014/main" id="{191128CD-3522-2F40-B481-296164AE4AE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3223" t="27519" r="11358" b="26266"/>
          <a:stretch/>
        </p:blipFill>
        <p:spPr>
          <a:xfrm>
            <a:off x="3417925" y="5035283"/>
            <a:ext cx="1945222" cy="538152"/>
          </a:xfrm>
          <a:prstGeom prst="rect">
            <a:avLst/>
          </a:prstGeom>
        </p:spPr>
      </p:pic>
      <p:pic>
        <p:nvPicPr>
          <p:cNvPr id="9" name="Picture 8">
            <a:extLst>
              <a:ext uri="{FF2B5EF4-FFF2-40B4-BE49-F238E27FC236}">
                <a16:creationId xmlns:a16="http://schemas.microsoft.com/office/drawing/2014/main" id="{02916A6E-5BC0-204A-9C49-900C8C41FB9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6697" y="2421322"/>
            <a:ext cx="1759900" cy="632871"/>
          </a:xfrm>
          <a:prstGeom prst="rect">
            <a:avLst/>
          </a:prstGeom>
        </p:spPr>
      </p:pic>
      <p:pic>
        <p:nvPicPr>
          <p:cNvPr id="10" name="Picture 9">
            <a:extLst>
              <a:ext uri="{FF2B5EF4-FFF2-40B4-BE49-F238E27FC236}">
                <a16:creationId xmlns:a16="http://schemas.microsoft.com/office/drawing/2014/main" id="{982903DD-E3B1-CF46-85A6-59E0C8659EE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11" name="Picture 10">
            <a:extLst>
              <a:ext uri="{FF2B5EF4-FFF2-40B4-BE49-F238E27FC236}">
                <a16:creationId xmlns:a16="http://schemas.microsoft.com/office/drawing/2014/main" id="{AEC1241A-0204-ED4A-970F-9A03B9B8B62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2" name="Group 11">
            <a:extLst>
              <a:ext uri="{FF2B5EF4-FFF2-40B4-BE49-F238E27FC236}">
                <a16:creationId xmlns:a16="http://schemas.microsoft.com/office/drawing/2014/main" id="{29892805-F8E3-B547-99E1-DFAE1EABF796}"/>
              </a:ext>
            </a:extLst>
          </p:cNvPr>
          <p:cNvGrpSpPr/>
          <p:nvPr/>
        </p:nvGrpSpPr>
        <p:grpSpPr>
          <a:xfrm>
            <a:off x="3183062" y="3833619"/>
            <a:ext cx="2487023" cy="365870"/>
            <a:chOff x="885437" y="497168"/>
            <a:chExt cx="3086488" cy="495209"/>
          </a:xfrm>
        </p:grpSpPr>
        <p:pic>
          <p:nvPicPr>
            <p:cNvPr id="13" name="Picture 12">
              <a:extLst>
                <a:ext uri="{FF2B5EF4-FFF2-40B4-BE49-F238E27FC236}">
                  <a16:creationId xmlns:a16="http://schemas.microsoft.com/office/drawing/2014/main" id="{1E7FE4C5-E0CB-BC42-BEE3-3661A52AE69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4" name="Picture 13">
              <a:extLst>
                <a:ext uri="{FF2B5EF4-FFF2-40B4-BE49-F238E27FC236}">
                  <a16:creationId xmlns:a16="http://schemas.microsoft.com/office/drawing/2014/main" id="{0DD44F61-E70C-0E4B-87D8-F30E6B1FA77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pic>
        <p:nvPicPr>
          <p:cNvPr id="15" name="Picture 14">
            <a:extLst>
              <a:ext uri="{FF2B5EF4-FFF2-40B4-BE49-F238E27FC236}">
                <a16:creationId xmlns:a16="http://schemas.microsoft.com/office/drawing/2014/main" id="{C8CDA2C0-C0B7-F643-A048-995042234474}"/>
              </a:ext>
            </a:extLst>
          </p:cNvPr>
          <p:cNvPicPr>
            <a:picLocks noChangeAspect="1"/>
          </p:cNvPicPr>
          <p:nvPr/>
        </p:nvPicPr>
        <p:blipFill>
          <a:blip r:embed="rId11"/>
          <a:stretch>
            <a:fillRect/>
          </a:stretch>
        </p:blipFill>
        <p:spPr>
          <a:xfrm>
            <a:off x="816697" y="3803807"/>
            <a:ext cx="1464530" cy="488176"/>
          </a:xfrm>
          <a:prstGeom prst="rect">
            <a:avLst/>
          </a:prstGeom>
        </p:spPr>
      </p:pic>
      <p:pic>
        <p:nvPicPr>
          <p:cNvPr id="16" name="Picture 15">
            <a:extLst>
              <a:ext uri="{FF2B5EF4-FFF2-40B4-BE49-F238E27FC236}">
                <a16:creationId xmlns:a16="http://schemas.microsoft.com/office/drawing/2014/main" id="{CD60A0CE-17F1-CF4B-8358-A08EF9031711}"/>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31404" y="5104390"/>
            <a:ext cx="2371317" cy="349415"/>
          </a:xfrm>
          <a:prstGeom prst="rect">
            <a:avLst/>
          </a:prstGeom>
        </p:spPr>
      </p:pic>
      <p:pic>
        <p:nvPicPr>
          <p:cNvPr id="17" name="Picture 16" descr="A picture containing food&#10;&#10;Description automatically generated">
            <a:extLst>
              <a:ext uri="{FF2B5EF4-FFF2-40B4-BE49-F238E27FC236}">
                <a16:creationId xmlns:a16="http://schemas.microsoft.com/office/drawing/2014/main" id="{12AFDBCD-2798-8E4E-BD9A-45EA822B533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6120162" y="5117458"/>
            <a:ext cx="2519420" cy="368674"/>
          </a:xfrm>
          <a:prstGeom prst="rect">
            <a:avLst/>
          </a:prstGeom>
        </p:spPr>
      </p:pic>
      <p:pic>
        <p:nvPicPr>
          <p:cNvPr id="18" name="Picture 17" descr="A close up of a logo&#10;&#10;Description automatically generated">
            <a:extLst>
              <a:ext uri="{FF2B5EF4-FFF2-40B4-BE49-F238E27FC236}">
                <a16:creationId xmlns:a16="http://schemas.microsoft.com/office/drawing/2014/main" id="{649ABAE4-EE04-6945-932D-7E1A9282B3C7}"/>
              </a:ext>
            </a:extLst>
          </p:cNvPr>
          <p:cNvPicPr>
            <a:picLocks noChangeAspect="1"/>
          </p:cNvPicPr>
          <p:nvPr/>
        </p:nvPicPr>
        <p:blipFill rotWithShape="1">
          <a:blip r:embed="rId14"/>
          <a:srcRect l="15727" t="18731" r="14409" b="18731"/>
          <a:stretch/>
        </p:blipFill>
        <p:spPr>
          <a:xfrm>
            <a:off x="7011281" y="3758812"/>
            <a:ext cx="737182" cy="509095"/>
          </a:xfrm>
          <a:prstGeom prst="rect">
            <a:avLst/>
          </a:prstGeom>
        </p:spPr>
      </p:pic>
      <p:pic>
        <p:nvPicPr>
          <p:cNvPr id="19" name="Picture 18">
            <a:extLst>
              <a:ext uri="{FF2B5EF4-FFF2-40B4-BE49-F238E27FC236}">
                <a16:creationId xmlns:a16="http://schemas.microsoft.com/office/drawing/2014/main" id="{E45A0488-05CE-7244-B560-C3F09D0F2012}"/>
              </a:ext>
            </a:extLst>
          </p:cNvPr>
          <p:cNvPicPr>
            <a:picLocks noChangeAspect="1"/>
          </p:cNvPicPr>
          <p:nvPr/>
        </p:nvPicPr>
        <p:blipFill>
          <a:blip r:embed="rId15"/>
          <a:srcRect/>
          <a:stretch/>
        </p:blipFill>
        <p:spPr>
          <a:xfrm>
            <a:off x="6250807" y="2377410"/>
            <a:ext cx="2098683" cy="766742"/>
          </a:xfrm>
          <a:prstGeom prst="rect">
            <a:avLst/>
          </a:prstGeom>
        </p:spPr>
      </p:pic>
      <p:pic>
        <p:nvPicPr>
          <p:cNvPr id="20" name="Picture 19">
            <a:extLst>
              <a:ext uri="{FF2B5EF4-FFF2-40B4-BE49-F238E27FC236}">
                <a16:creationId xmlns:a16="http://schemas.microsoft.com/office/drawing/2014/main" id="{0603E934-5662-0942-918F-76EFDBAA4A96}"/>
              </a:ext>
            </a:extLst>
          </p:cNvPr>
          <p:cNvPicPr>
            <a:picLocks noChangeAspect="1"/>
          </p:cNvPicPr>
          <p:nvPr/>
        </p:nvPicPr>
        <p:blipFill>
          <a:blip r:embed="rId16"/>
          <a:srcRect/>
          <a:stretch/>
        </p:blipFill>
        <p:spPr>
          <a:xfrm>
            <a:off x="9257083" y="2541991"/>
            <a:ext cx="2038884" cy="302360"/>
          </a:xfrm>
          <a:prstGeom prst="rect">
            <a:avLst/>
          </a:prstGeom>
        </p:spPr>
      </p:pic>
      <p:sp>
        <p:nvSpPr>
          <p:cNvPr id="21" name="TextBox 20">
            <a:extLst>
              <a:ext uri="{FF2B5EF4-FFF2-40B4-BE49-F238E27FC236}">
                <a16:creationId xmlns:a16="http://schemas.microsoft.com/office/drawing/2014/main" id="{4DC5FCC3-7E29-FD46-B29A-2DF0101AA341}"/>
              </a:ext>
            </a:extLst>
          </p:cNvPr>
          <p:cNvSpPr txBox="1"/>
          <p:nvPr/>
        </p:nvSpPr>
        <p:spPr>
          <a:xfrm>
            <a:off x="322729" y="2218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3373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pPr lvl="0"/>
            <a:fld id="{B15A4BD5-B51F-9048-892F-7599ACE81F82}" type="slidenum">
              <a:rPr lang="en-US" noProof="0" smtClean="0"/>
              <a:pPr lvl="0"/>
              <a:t>13</a:t>
            </a:fld>
            <a:endParaRPr lang="en-US" noProof="0" dirty="0"/>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pPr lvl="0"/>
            <a:r>
              <a:rPr lang="en-US" noProof="0" dirty="0"/>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p:txBody>
          <a:bodyPr/>
          <a:lstStyle/>
          <a:p>
            <a:r>
              <a:rPr lang="en-US" dirty="0"/>
              <a:t>Meet OUR</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sp>
        <p:nvSpPr>
          <p:cNvPr id="31" name="Title 2">
            <a:extLst>
              <a:ext uri="{FF2B5EF4-FFF2-40B4-BE49-F238E27FC236}">
                <a16:creationId xmlns:a16="http://schemas.microsoft.com/office/drawing/2014/main" id="{AD47E312-2A6D-844C-A70A-6D29362C894D}"/>
              </a:ext>
            </a:extLst>
          </p:cNvPr>
          <p:cNvSpPr txBox="1">
            <a:spLocks/>
          </p:cNvSpPr>
          <p:nvPr/>
        </p:nvSpPr>
        <p:spPr>
          <a:xfrm>
            <a:off x="8523799" y="3741150"/>
            <a:ext cx="2820062"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lvl="0">
              <a:lnSpc>
                <a:spcPct val="100000"/>
              </a:lnSpc>
              <a:spcBef>
                <a:spcPts val="0"/>
              </a:spcBef>
              <a:defRPr/>
            </a:pPr>
            <a:r>
              <a:rPr lang="en-US" sz="2400" b="1" cap="none" dirty="0">
                <a:solidFill>
                  <a:srgbClr val="2F2F2E"/>
                </a:solidFill>
                <a:latin typeface="Franklin Gothic Demi Cond" panose="020B0603020102020204" pitchFamily="34" charset="0"/>
                <a:ea typeface="+mn-ea"/>
                <a:cs typeface="+mn-cs"/>
              </a:rPr>
              <a:t>BLAIR POLOSKEY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u="none" strike="noStrike" kern="1200" cap="none" spc="0" normalizeH="0" baseline="0" noProof="0" dirty="0">
                <a:ln>
                  <a:noFill/>
                </a:ln>
                <a:solidFill>
                  <a:srgbClr val="757575"/>
                </a:solidFill>
                <a:effectLst/>
                <a:uLnTx/>
                <a:uFillTx/>
                <a:latin typeface="Franklin Gothic Book" panose="020B0503020102020204" pitchFamily="34" charset="0"/>
              </a:rPr>
              <a:t>SVP + Partner</a:t>
            </a:r>
            <a:br>
              <a:rPr kumimoji="0" lang="en-US" sz="1600" u="none" strike="noStrike" kern="1200" cap="none" spc="0" normalizeH="0" baseline="0" noProof="0" dirty="0">
                <a:ln>
                  <a:noFill/>
                </a:ln>
                <a:solidFill>
                  <a:srgbClr val="2F2F2E"/>
                </a:solidFill>
                <a:effectLst/>
                <a:uLnTx/>
                <a:uFillTx/>
                <a:latin typeface="Franklin Gothic Book" panose="020B0503020102020204" pitchFamily="34" charset="0"/>
              </a:rPr>
            </a:br>
            <a:br>
              <a:rPr kumimoji="0" lang="en-US" sz="1600" u="none" strike="noStrike" kern="1200" cap="none" spc="0" normalizeH="0" baseline="0" noProof="0" dirty="0">
                <a:ln>
                  <a:noFill/>
                </a:ln>
                <a:solidFill>
                  <a:srgbClr val="2F2F2E"/>
                </a:solidFill>
                <a:effectLst/>
                <a:uLnTx/>
                <a:uFillTx/>
                <a:latin typeface="Franklin Gothic Book" panose="020B0503020102020204" pitchFamily="34" charset="0"/>
              </a:rPr>
            </a:br>
            <a:r>
              <a:rPr lang="en-US" sz="1200" cap="none" dirty="0">
                <a:latin typeface="Franklin Gothic Book" panose="020B0503020102020204" pitchFamily="34" charset="0"/>
              </a:rPr>
              <a:t>15+ years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latin typeface="Franklin Gothic Book" panose="020B0503020102020204" pitchFamily="34" charset="0"/>
              </a:rPr>
              <a:t>Problem-solver and client champion driving results and exceeding expectations.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latin typeface="Franklin Gothic Book" panose="020B0503020102020204" pitchFamily="34" charset="0"/>
              </a:rPr>
              <a:t>Speaker at CES, SXSW on social media.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2F2F2E"/>
              </a:solidFill>
              <a:effectLst/>
              <a:uLnTx/>
              <a:uFillTx/>
              <a:latin typeface="Brandon Grotesque Bold" panose="020B0503020203060202" pitchFamily="34" charset="77"/>
            </a:endParaRP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510794" y="4399578"/>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8523799" y="1908975"/>
            <a:ext cx="2668290" cy="1581208"/>
          </a:xfrm>
          <a:prstGeom prst="rect">
            <a:avLst/>
          </a:prstGeom>
        </p:spPr>
      </p:pic>
      <p:sp>
        <p:nvSpPr>
          <p:cNvPr id="27" name="Title 2">
            <a:extLst>
              <a:ext uri="{FF2B5EF4-FFF2-40B4-BE49-F238E27FC236}">
                <a16:creationId xmlns:a16="http://schemas.microsoft.com/office/drawing/2014/main" id="{F407097E-35DA-3045-B7C2-4011F6B53212}"/>
              </a:ext>
            </a:extLst>
          </p:cNvPr>
          <p:cNvSpPr txBox="1">
            <a:spLocks/>
          </p:cNvSpPr>
          <p:nvPr/>
        </p:nvSpPr>
        <p:spPr>
          <a:xfrm>
            <a:off x="4813365" y="3741150"/>
            <a:ext cx="2332577"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lvl="0">
              <a:lnSpc>
                <a:spcPct val="100000"/>
              </a:lnSpc>
              <a:spcBef>
                <a:spcPts val="0"/>
              </a:spcBef>
              <a:defRPr/>
            </a:pPr>
            <a:r>
              <a:rPr lang="en-US" sz="2400" b="1" cap="none" dirty="0">
                <a:solidFill>
                  <a:srgbClr val="2F2F2E"/>
                </a:solidFill>
                <a:latin typeface="Franklin Gothic Demi Cond" panose="020B0603020102020204" pitchFamily="34" charset="0"/>
                <a:ea typeface="+mn-ea"/>
                <a:cs typeface="+mn-cs"/>
              </a:rPr>
              <a:t>KARI HERNANDEZ</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rgbClr val="757575"/>
                </a:solidFill>
                <a:latin typeface="Franklin Gothic Book" panose="020B0503020102020204" pitchFamily="34" charset="0"/>
              </a:rPr>
              <a:t>CSO</a:t>
            </a:r>
            <a:r>
              <a:rPr kumimoji="0" lang="en-US" sz="1200" b="0" i="0" u="none" strike="noStrike" kern="1200" cap="none" spc="0" normalizeH="0" baseline="0" noProof="0" dirty="0">
                <a:ln>
                  <a:noFill/>
                </a:ln>
                <a:solidFill>
                  <a:srgbClr val="757575"/>
                </a:solidFill>
                <a:effectLst/>
                <a:uLnTx/>
                <a:uFillTx/>
                <a:latin typeface="Franklin Gothic Book" panose="020B0503020102020204" pitchFamily="34" charset="0"/>
              </a:rPr>
              <a:t> + Co-Founder</a:t>
            </a:r>
            <a:br>
              <a:rPr kumimoji="0" lang="en-US" sz="1600" b="0" i="0" u="none" strike="noStrike" kern="1200" cap="none" spc="0" normalizeH="0" baseline="0" noProof="0" dirty="0">
                <a:ln>
                  <a:noFill/>
                </a:ln>
                <a:solidFill>
                  <a:srgbClr val="2F2F2E"/>
                </a:solidFill>
                <a:effectLst/>
                <a:uLnTx/>
                <a:uFillTx/>
                <a:latin typeface="Franklin Gothic Book" panose="020B0503020102020204" pitchFamily="34" charset="0"/>
              </a:rPr>
            </a:br>
            <a:br>
              <a:rPr kumimoji="0" lang="en-US" sz="1600" b="0" i="0" u="none" strike="noStrike" kern="1200" cap="none" spc="0" normalizeH="0" baseline="0" noProof="0" dirty="0">
                <a:ln>
                  <a:noFill/>
                </a:ln>
                <a:solidFill>
                  <a:srgbClr val="2F2F2E"/>
                </a:solidFill>
                <a:effectLst/>
                <a:uLnTx/>
                <a:uFillTx/>
                <a:latin typeface="Franklin Gothic Book" panose="020B0503020102020204" pitchFamily="34" charset="0"/>
              </a:rPr>
            </a:br>
            <a:r>
              <a:rPr kumimoji="0" lang="en-US" sz="1200" b="0" i="0" u="none" strike="noStrike" kern="1200" cap="none" spc="0" normalizeH="0" baseline="0" noProof="0" dirty="0">
                <a:ln>
                  <a:noFill/>
                </a:ln>
                <a:effectLst/>
                <a:uLnTx/>
                <a:uFillTx/>
                <a:latin typeface="Franklin Gothic Book" panose="020B0503020102020204" pitchFamily="34" charset="0"/>
              </a:rPr>
              <a:t>20 years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latin typeface="Franklin Gothic Book" panose="020B0503020102020204" pitchFamily="34" charset="0"/>
              </a:rPr>
              <a:t>Customer- and data-driven strategy for client and team alignment.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latin typeface="Franklin Gothic Book" panose="020B0503020102020204" pitchFamily="34" charset="0"/>
              </a:rPr>
              <a:t>PR News Top Woman in PR.</a:t>
            </a:r>
            <a:endParaRPr kumimoji="0" lang="en-US" sz="1200" b="0" i="0" u="none" strike="noStrike" kern="1200" cap="none" spc="0" normalizeH="0" baseline="0" noProof="0" dirty="0">
              <a:ln>
                <a:noFill/>
              </a:ln>
              <a:effectLst/>
              <a:uLnTx/>
              <a:uFillTx/>
              <a:latin typeface="Franklin Gothic Book" panose="020B0503020102020204" pitchFamily="34" charset="0"/>
            </a:endParaRPr>
          </a:p>
        </p:txBody>
      </p:sp>
      <p:cxnSp>
        <p:nvCxnSpPr>
          <p:cNvPr id="28" name="Straight Connector 27">
            <a:extLst>
              <a:ext uri="{FF2B5EF4-FFF2-40B4-BE49-F238E27FC236}">
                <a16:creationId xmlns:a16="http://schemas.microsoft.com/office/drawing/2014/main" id="{C9CAB90F-79F0-AA4E-9306-6DBF353B4F37}"/>
              </a:ext>
            </a:extLst>
          </p:cNvPr>
          <p:cNvCxnSpPr>
            <a:cxnSpLocks/>
          </p:cNvCxnSpPr>
          <p:nvPr/>
        </p:nvCxnSpPr>
        <p:spPr>
          <a:xfrm>
            <a:off x="4800360" y="4399578"/>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06DF498-17F0-9F42-AAAC-26BB638EA4A1}"/>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4761855" y="1908975"/>
            <a:ext cx="2668290" cy="1581208"/>
          </a:xfrm>
          <a:prstGeom prst="rect">
            <a:avLst/>
          </a:prstGeom>
        </p:spPr>
      </p:pic>
      <p:sp>
        <p:nvSpPr>
          <p:cNvPr id="13" name="Title 2">
            <a:extLst>
              <a:ext uri="{FF2B5EF4-FFF2-40B4-BE49-F238E27FC236}">
                <a16:creationId xmlns:a16="http://schemas.microsoft.com/office/drawing/2014/main" id="{D04F9A55-CD59-C94E-A8E4-A51099C318FC}"/>
              </a:ext>
            </a:extLst>
          </p:cNvPr>
          <p:cNvSpPr txBox="1">
            <a:spLocks/>
          </p:cNvSpPr>
          <p:nvPr/>
        </p:nvSpPr>
        <p:spPr>
          <a:xfrm>
            <a:off x="1089926" y="3741730"/>
            <a:ext cx="2917456"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lvl="0">
              <a:lnSpc>
                <a:spcPct val="100000"/>
              </a:lnSpc>
              <a:spcBef>
                <a:spcPts val="0"/>
              </a:spcBef>
              <a:defRPr/>
            </a:pPr>
            <a:r>
              <a:rPr lang="en-US" sz="2400" b="1" cap="none" dirty="0">
                <a:solidFill>
                  <a:srgbClr val="2F2F2E"/>
                </a:solidFill>
                <a:latin typeface="Franklin Gothic Demi Cond" panose="020B0603020102020204" pitchFamily="34" charset="0"/>
                <a:ea typeface="+mn-ea"/>
                <a:cs typeface="+mn-cs"/>
              </a:rPr>
              <a:t>STARR MILLION BAKER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i="0" u="none" strike="noStrike" kern="1200" cap="none" spc="0" normalizeH="0" baseline="0" noProof="0" dirty="0">
                <a:ln>
                  <a:noFill/>
                </a:ln>
                <a:solidFill>
                  <a:srgbClr val="757575"/>
                </a:solidFill>
                <a:effectLst/>
                <a:uLnTx/>
                <a:uFillTx/>
                <a:latin typeface="Franklin Gothic Book" panose="020B0503020102020204" pitchFamily="34" charset="0"/>
              </a:rPr>
              <a:t>CEO + Co-Founder</a:t>
            </a:r>
            <a:br>
              <a:rPr kumimoji="0" lang="en-US" sz="1600" b="0" i="0" u="none" strike="noStrike" kern="1200" cap="none" spc="0" normalizeH="0" baseline="0" noProof="0" dirty="0">
                <a:ln>
                  <a:noFill/>
                </a:ln>
                <a:solidFill>
                  <a:srgbClr val="2F2F2E"/>
                </a:solidFill>
                <a:effectLst/>
                <a:uLnTx/>
                <a:uFillTx/>
                <a:latin typeface="Franklin Gothic Book" panose="020B0503020102020204" pitchFamily="34" charset="0"/>
              </a:rPr>
            </a:br>
            <a:endParaRPr kumimoji="0" lang="en-US" sz="1600" b="0" i="0" u="none" strike="noStrike" kern="1200" cap="none" spc="0" normalizeH="0" baseline="0" noProof="0" dirty="0">
              <a:ln>
                <a:noFill/>
              </a:ln>
              <a:solidFill>
                <a:srgbClr val="2F2F2E"/>
              </a:solidFill>
              <a:effectLst/>
              <a:uLnTx/>
              <a:uFillTx/>
              <a:latin typeface="Franklin Gothic Book" panose="020B05030201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latin typeface="Franklin Gothic Book" panose="020B0503020102020204" pitchFamily="34" charset="0"/>
              </a:rPr>
              <a:t>25+ years in tech comms.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effectLst/>
                <a:uLnTx/>
                <a:uFillTx/>
                <a:latin typeface="Franklin Gothic Book" panose="020B0503020102020204" pitchFamily="34" charset="0"/>
              </a:rPr>
              <a:t>Smart, </a:t>
            </a:r>
            <a:r>
              <a:rPr lang="en-US" sz="1200" cap="none" dirty="0">
                <a:latin typeface="Franklin Gothic Book" panose="020B0503020102020204" pitchFamily="34" charset="0"/>
              </a:rPr>
              <a:t>direct</a:t>
            </a:r>
            <a:r>
              <a:rPr kumimoji="0" lang="en-US" sz="1200" b="0" i="0" u="none" strike="noStrike" kern="1200" cap="none" spc="0" normalizeH="0" baseline="0" noProof="0" dirty="0">
                <a:ln>
                  <a:noFill/>
                </a:ln>
                <a:effectLst/>
                <a:uLnTx/>
                <a:uFillTx/>
                <a:latin typeface="Franklin Gothic Book" panose="020B0503020102020204" pitchFamily="34" charset="0"/>
              </a:rPr>
              <a:t> </a:t>
            </a:r>
            <a:r>
              <a:rPr lang="en-US" sz="1200" cap="none" dirty="0">
                <a:latin typeface="Franklin Gothic Book" panose="020B0503020102020204" pitchFamily="34" charset="0"/>
              </a:rPr>
              <a:t>counsel for comms and marketing leaders and the C-suite.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effectLst/>
                <a:uLnTx/>
                <a:uFillTx/>
                <a:latin typeface="Franklin Gothic Book" panose="020B0503020102020204" pitchFamily="34" charset="0"/>
              </a:rPr>
              <a:t>PR </a:t>
            </a:r>
            <a:r>
              <a:rPr lang="en-US" sz="1200" cap="none" dirty="0">
                <a:latin typeface="Franklin Gothic Book" panose="020B0503020102020204" pitchFamily="34" charset="0"/>
              </a:rPr>
              <a:t>News Top Woman in PR.</a:t>
            </a:r>
          </a:p>
        </p:txBody>
      </p:sp>
      <p:cxnSp>
        <p:nvCxnSpPr>
          <p:cNvPr id="7" name="Straight Connector 6">
            <a:extLst>
              <a:ext uri="{FF2B5EF4-FFF2-40B4-BE49-F238E27FC236}">
                <a16:creationId xmlns:a16="http://schemas.microsoft.com/office/drawing/2014/main" id="{03D721A3-5E6B-1A43-B838-AA2406A5F418}"/>
              </a:ext>
            </a:extLst>
          </p:cNvPr>
          <p:cNvCxnSpPr>
            <a:cxnSpLocks/>
          </p:cNvCxnSpPr>
          <p:nvPr/>
        </p:nvCxnSpPr>
        <p:spPr>
          <a:xfrm>
            <a:off x="1076921" y="4399578"/>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C815878-3F4E-5D43-AFDF-64C71253C749}"/>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1089926" y="1908975"/>
            <a:ext cx="2668289" cy="1581208"/>
          </a:xfrm>
          <a:prstGeom prst="rect">
            <a:avLst/>
          </a:prstGeom>
        </p:spPr>
      </p:pic>
    </p:spTree>
    <p:extLst>
      <p:ext uri="{BB962C8B-B14F-4D97-AF65-F5344CB8AC3E}">
        <p14:creationId xmlns:p14="http://schemas.microsoft.com/office/powerpoint/2010/main" val="1164210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14</a:t>
            </a:fld>
            <a:endParaRPr lang="en-US" dirty="0">
              <a:latin typeface="Franklin Gothic Book" panose="020B0503020102020204" pitchFamily="34"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546135" y="3246243"/>
            <a:ext cx="2046357"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Ariel Miller</a:t>
            </a:r>
          </a:p>
          <a:p>
            <a:pPr>
              <a:lnSpc>
                <a:spcPct val="100000"/>
              </a:lnSpc>
            </a:pPr>
            <a:r>
              <a:rPr lang="en-US" sz="1200" cap="none" dirty="0">
                <a:solidFill>
                  <a:schemeClr val="tx2"/>
                </a:solidFill>
                <a:latin typeface="Franklin Gothic Book" panose="020B0503020102020204" pitchFamily="34" charset="0"/>
              </a:rPr>
              <a:t>Account Supervisor</a:t>
            </a:r>
            <a:br>
              <a:rPr lang="en-US" sz="2000" dirty="0">
                <a:latin typeface="Franklin Gothic Book" panose="020B0503020102020204" pitchFamily="34" charset="0"/>
              </a:rPr>
            </a:br>
            <a:endParaRPr lang="en-US" sz="2000" dirty="0">
              <a:latin typeface="Franklin Gothic Book" panose="020B0503020102020204" pitchFamily="34" charset="0"/>
            </a:endParaRPr>
          </a:p>
          <a:p>
            <a:pPr>
              <a:lnSpc>
                <a:spcPct val="100000"/>
              </a:lnSpc>
            </a:pPr>
            <a:r>
              <a:rPr lang="en-US" sz="1200" cap="none" dirty="0">
                <a:latin typeface="Franklin Gothic Book" panose="020B0503020102020204" pitchFamily="34" charset="0"/>
              </a:rPr>
              <a:t>[Add a bio for each team member – be sure to state what role they will play on the account team should we win]</a:t>
            </a:r>
            <a:endParaRPr lang="en-US" sz="1200" dirty="0">
              <a:latin typeface="Franklin Gothic Book" panose="020B0503020102020204" pitchFamily="34" charset="0"/>
            </a:endParaRPr>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546135" y="390438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9635354" y="3246243"/>
            <a:ext cx="2074427" cy="12311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Abigail Buretz</a:t>
            </a:r>
          </a:p>
          <a:p>
            <a:pPr>
              <a:lnSpc>
                <a:spcPct val="100000"/>
              </a:lnSpc>
            </a:pPr>
            <a:r>
              <a:rPr lang="en-US" sz="1200" cap="none" dirty="0">
                <a:solidFill>
                  <a:schemeClr val="tx2"/>
                </a:solidFill>
                <a:latin typeface="Franklin Gothic Book" panose="020B0503020102020204" pitchFamily="34" charset="0"/>
              </a:rPr>
              <a:t>Asst. Account Executive</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[TBD]</a:t>
            </a:r>
          </a:p>
        </p:txBody>
      </p:sp>
      <p:cxnSp>
        <p:nvCxnSpPr>
          <p:cNvPr id="48" name="Straight Connector 47">
            <a:extLst>
              <a:ext uri="{FF2B5EF4-FFF2-40B4-BE49-F238E27FC236}">
                <a16:creationId xmlns:a16="http://schemas.microsoft.com/office/drawing/2014/main" id="{5A520633-58CA-5F44-B48B-FEB80509E057}"/>
              </a:ext>
            </a:extLst>
          </p:cNvPr>
          <p:cNvCxnSpPr>
            <a:cxnSpLocks/>
          </p:cNvCxnSpPr>
          <p:nvPr/>
        </p:nvCxnSpPr>
        <p:spPr>
          <a:xfrm>
            <a:off x="2777176" y="390438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2777176" y="3246243"/>
            <a:ext cx="2046357" cy="113190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Kristine Parker</a:t>
            </a:r>
          </a:p>
          <a:p>
            <a:pPr>
              <a:lnSpc>
                <a:spcPct val="100000"/>
              </a:lnSpc>
            </a:pPr>
            <a:r>
              <a:rPr lang="en-US" sz="1200" cap="none" dirty="0">
                <a:solidFill>
                  <a:schemeClr val="tx2"/>
                </a:solidFill>
                <a:latin typeface="Franklin Gothic Book" panose="020B0503020102020204" pitchFamily="34" charset="0"/>
              </a:rPr>
              <a:t>Sr. Account Executive</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[TBD]</a:t>
            </a:r>
          </a:p>
        </p:txBody>
      </p:sp>
      <p:cxnSp>
        <p:nvCxnSpPr>
          <p:cNvPr id="52" name="Straight Connector 51">
            <a:extLst>
              <a:ext uri="{FF2B5EF4-FFF2-40B4-BE49-F238E27FC236}">
                <a16:creationId xmlns:a16="http://schemas.microsoft.com/office/drawing/2014/main" id="{BE7550BB-57B7-D745-BD14-8CF724FDCE79}"/>
              </a:ext>
            </a:extLst>
          </p:cNvPr>
          <p:cNvCxnSpPr>
            <a:cxnSpLocks/>
          </p:cNvCxnSpPr>
          <p:nvPr/>
        </p:nvCxnSpPr>
        <p:spPr>
          <a:xfrm>
            <a:off x="5076007" y="390438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5076007" y="3246243"/>
            <a:ext cx="2074430"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Hilary Castle</a:t>
            </a:r>
          </a:p>
          <a:p>
            <a:pPr>
              <a:lnSpc>
                <a:spcPct val="100000"/>
              </a:lnSpc>
            </a:pPr>
            <a:r>
              <a:rPr lang="en-US" sz="1200" cap="none" dirty="0">
                <a:solidFill>
                  <a:schemeClr val="tx2"/>
                </a:solidFill>
                <a:latin typeface="Franklin Gothic Book" panose="020B0503020102020204" pitchFamily="34" charset="0"/>
              </a:rPr>
              <a:t>Sr. Account Manager</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[TBD]</a:t>
            </a:r>
          </a:p>
          <a:p>
            <a:pPr>
              <a:lnSpc>
                <a:spcPct val="100000"/>
              </a:lnSpc>
            </a:pPr>
            <a:endParaRPr lang="en-US" sz="1200" cap="none" dirty="0">
              <a:solidFill>
                <a:schemeClr val="tx2"/>
              </a:solidFill>
              <a:latin typeface="Brandon Grotesque Bold" panose="020B0503020203060202" pitchFamily="34" charset="77"/>
            </a:endParaRPr>
          </a:p>
        </p:txBody>
      </p:sp>
      <p:cxnSp>
        <p:nvCxnSpPr>
          <p:cNvPr id="56" name="Straight Connector 55">
            <a:extLst>
              <a:ext uri="{FF2B5EF4-FFF2-40B4-BE49-F238E27FC236}">
                <a16:creationId xmlns:a16="http://schemas.microsoft.com/office/drawing/2014/main" id="{EA2071AF-8D15-484E-A81A-B5E90427EF13}"/>
              </a:ext>
            </a:extLst>
          </p:cNvPr>
          <p:cNvCxnSpPr>
            <a:cxnSpLocks/>
          </p:cNvCxnSpPr>
          <p:nvPr/>
        </p:nvCxnSpPr>
        <p:spPr>
          <a:xfrm>
            <a:off x="9635354" y="390438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b="1" dirty="0">
                <a:latin typeface="Franklin Gothic Demi Cond" panose="020B0603020102020204" pitchFamily="34" charset="0"/>
              </a:rPr>
              <a:t>Meet your</a:t>
            </a:r>
            <a:br>
              <a:rPr lang="en-US" b="1" dirty="0">
                <a:latin typeface="Franklin Gothic Demi Cond" panose="020B0603020102020204" pitchFamily="34" charset="0"/>
              </a:rPr>
            </a:br>
            <a:r>
              <a:rPr lang="en-US" b="1" dirty="0">
                <a:latin typeface="Franklin Gothic Demi Cond" panose="020B0603020102020204" pitchFamily="34" charset="0"/>
              </a:rPr>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518065" y="1926715"/>
            <a:ext cx="2074427" cy="1231115"/>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9635354" y="1926717"/>
            <a:ext cx="2074427" cy="1231113"/>
          </a:xfrm>
          <a:prstGeom prst="rect">
            <a:avLst/>
          </a:prstGeom>
        </p:spPr>
      </p:pic>
      <p:pic>
        <p:nvPicPr>
          <p:cNvPr id="20" name="Picture 19">
            <a:extLst>
              <a:ext uri="{FF2B5EF4-FFF2-40B4-BE49-F238E27FC236}">
                <a16:creationId xmlns:a16="http://schemas.microsoft.com/office/drawing/2014/main" id="{09CEA825-BAC0-B14D-8F51-2E778DC6BF6E}"/>
              </a:ext>
            </a:extLst>
          </p:cNvPr>
          <p:cNvPicPr>
            <a:picLocks noChangeAspect="1"/>
          </p:cNvPicPr>
          <p:nvPr/>
        </p:nvPicPr>
        <p:blipFill>
          <a:blip r:embed="rId5"/>
          <a:srcRect/>
          <a:stretch/>
        </p:blipFill>
        <p:spPr>
          <a:xfrm>
            <a:off x="5076984" y="1927627"/>
            <a:ext cx="2074430" cy="1229291"/>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a:blip r:embed="rId6"/>
          <a:srcRect/>
          <a:stretch/>
        </p:blipFill>
        <p:spPr>
          <a:xfrm>
            <a:off x="2777176" y="1926715"/>
            <a:ext cx="2074428" cy="1231115"/>
          </a:xfrm>
          <a:prstGeom prst="rect">
            <a:avLst/>
          </a:prstGeom>
          <a:ln>
            <a:noFill/>
          </a:ln>
        </p:spPr>
      </p:pic>
      <p:pic>
        <p:nvPicPr>
          <p:cNvPr id="23" name="Picture 22">
            <a:extLst>
              <a:ext uri="{FF2B5EF4-FFF2-40B4-BE49-F238E27FC236}">
                <a16:creationId xmlns:a16="http://schemas.microsoft.com/office/drawing/2014/main" id="{B2D2FD0F-2399-3745-8973-C925CBC1003C}"/>
              </a:ext>
            </a:extLst>
          </p:cNvPr>
          <p:cNvPicPr>
            <a:picLocks noChangeAspect="1"/>
          </p:cNvPicPr>
          <p:nvPr/>
        </p:nvPicPr>
        <p:blipFill>
          <a:blip r:embed="rId7"/>
          <a:srcRect/>
          <a:stretch/>
        </p:blipFill>
        <p:spPr>
          <a:xfrm>
            <a:off x="7355679" y="1927627"/>
            <a:ext cx="2074430" cy="1229291"/>
          </a:xfrm>
          <a:prstGeom prst="rect">
            <a:avLst/>
          </a:prstGeom>
        </p:spPr>
      </p:pic>
      <p:sp>
        <p:nvSpPr>
          <p:cNvPr id="24" name="Title 2">
            <a:extLst>
              <a:ext uri="{FF2B5EF4-FFF2-40B4-BE49-F238E27FC236}">
                <a16:creationId xmlns:a16="http://schemas.microsoft.com/office/drawing/2014/main" id="{F3214173-5119-1344-8E44-8B35BB61F5C6}"/>
              </a:ext>
            </a:extLst>
          </p:cNvPr>
          <p:cNvSpPr txBox="1">
            <a:spLocks/>
          </p:cNvSpPr>
          <p:nvPr/>
        </p:nvSpPr>
        <p:spPr>
          <a:xfrm>
            <a:off x="7355679" y="3246243"/>
            <a:ext cx="2038029"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Abby O’Connor</a:t>
            </a:r>
          </a:p>
          <a:p>
            <a:pPr>
              <a:lnSpc>
                <a:spcPct val="100000"/>
              </a:lnSpc>
            </a:pPr>
            <a:r>
              <a:rPr lang="en-US" sz="1200" cap="none" dirty="0">
                <a:solidFill>
                  <a:schemeClr val="tx2"/>
                </a:solidFill>
                <a:latin typeface="Franklin Gothic Book" panose="020B0503020102020204" pitchFamily="34" charset="0"/>
              </a:rPr>
              <a:t>Sr. Writer + Strategist</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[TBD]</a:t>
            </a:r>
          </a:p>
        </p:txBody>
      </p:sp>
      <p:cxnSp>
        <p:nvCxnSpPr>
          <p:cNvPr id="25" name="Straight Connector 24">
            <a:extLst>
              <a:ext uri="{FF2B5EF4-FFF2-40B4-BE49-F238E27FC236}">
                <a16:creationId xmlns:a16="http://schemas.microsoft.com/office/drawing/2014/main" id="{DC3C836E-D294-0944-A3A0-06EBBF2F90B5}"/>
              </a:ext>
            </a:extLst>
          </p:cNvPr>
          <p:cNvCxnSpPr>
            <a:cxnSpLocks/>
          </p:cNvCxnSpPr>
          <p:nvPr/>
        </p:nvCxnSpPr>
        <p:spPr>
          <a:xfrm>
            <a:off x="7355679" y="390438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0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15</a:t>
            </a:fld>
            <a:endParaRPr lang="en-US" dirty="0">
              <a:latin typeface="Franklin Gothic Book" panose="020B0503020102020204" pitchFamily="34" charset="0"/>
            </a:endParaRPr>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3622920" y="1722754"/>
            <a:ext cx="2046357"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Ariel Miller</a:t>
            </a:r>
          </a:p>
          <a:p>
            <a:pPr>
              <a:lnSpc>
                <a:spcPct val="100000"/>
              </a:lnSpc>
            </a:pPr>
            <a:r>
              <a:rPr lang="en-US" sz="1200" cap="none" dirty="0">
                <a:solidFill>
                  <a:schemeClr val="tx2"/>
                </a:solidFill>
                <a:latin typeface="Franklin Gothic Book" panose="020B0503020102020204" pitchFamily="34" charset="0"/>
              </a:rPr>
              <a:t>Account Supervisor</a:t>
            </a:r>
            <a:br>
              <a:rPr lang="en-US" sz="2000" dirty="0">
                <a:latin typeface="Franklin Gothic Book" panose="020B0503020102020204" pitchFamily="34" charset="0"/>
              </a:rPr>
            </a:br>
            <a:endParaRPr lang="en-US" sz="2000" dirty="0">
              <a:latin typeface="Franklin Gothic Book" panose="020B0503020102020204" pitchFamily="34" charset="0"/>
            </a:endParaRPr>
          </a:p>
          <a:p>
            <a:pPr>
              <a:lnSpc>
                <a:spcPct val="100000"/>
              </a:lnSpc>
            </a:pPr>
            <a:r>
              <a:rPr lang="en-US" sz="1200" cap="none" dirty="0">
                <a:latin typeface="Franklin Gothic Book" panose="020B0503020102020204" pitchFamily="34" charset="0"/>
              </a:rPr>
              <a:t>[role person will play on the team should we win]</a:t>
            </a:r>
            <a:endParaRPr lang="en-US" sz="1200" dirty="0">
              <a:latin typeface="Franklin Gothic Book" panose="020B0503020102020204" pitchFamily="34" charset="0"/>
            </a:endParaRPr>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3622920" y="2380896"/>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6319939" y="4662345"/>
            <a:ext cx="2074427" cy="123111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Abigail Buretz</a:t>
            </a:r>
          </a:p>
          <a:p>
            <a:pPr>
              <a:lnSpc>
                <a:spcPct val="100000"/>
              </a:lnSpc>
            </a:pPr>
            <a:r>
              <a:rPr lang="en-US" sz="1200" cap="none" dirty="0">
                <a:solidFill>
                  <a:schemeClr val="tx2"/>
                </a:solidFill>
                <a:latin typeface="Franklin Gothic Book" panose="020B0503020102020204" pitchFamily="34" charset="0"/>
              </a:rPr>
              <a:t>Asst. Account Executive</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[role person will play on the team should we win]</a:t>
            </a:r>
            <a:endParaRPr lang="en-US" sz="1200" dirty="0">
              <a:latin typeface="Franklin Gothic Book" panose="020B0503020102020204" pitchFamily="34" charset="0"/>
            </a:endParaRPr>
          </a:p>
        </p:txBody>
      </p:sp>
      <p:cxnSp>
        <p:nvCxnSpPr>
          <p:cNvPr id="48" name="Straight Connector 47">
            <a:extLst>
              <a:ext uri="{FF2B5EF4-FFF2-40B4-BE49-F238E27FC236}">
                <a16:creationId xmlns:a16="http://schemas.microsoft.com/office/drawing/2014/main" id="{5A520633-58CA-5F44-B48B-FEB80509E057}"/>
              </a:ext>
            </a:extLst>
          </p:cNvPr>
          <p:cNvCxnSpPr>
            <a:cxnSpLocks/>
          </p:cNvCxnSpPr>
          <p:nvPr/>
        </p:nvCxnSpPr>
        <p:spPr>
          <a:xfrm>
            <a:off x="6299375" y="2380896"/>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6299375" y="1722754"/>
            <a:ext cx="2046357" cy="1131908"/>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Kristine Parker</a:t>
            </a:r>
          </a:p>
          <a:p>
            <a:pPr>
              <a:lnSpc>
                <a:spcPct val="100000"/>
              </a:lnSpc>
            </a:pPr>
            <a:r>
              <a:rPr lang="en-US" sz="1200" cap="none" dirty="0">
                <a:solidFill>
                  <a:schemeClr val="tx2"/>
                </a:solidFill>
                <a:latin typeface="Franklin Gothic Book" panose="020B0503020102020204" pitchFamily="34" charset="0"/>
              </a:rPr>
              <a:t>Sr. Account Executive</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[role person will play on the team should we win]</a:t>
            </a:r>
            <a:endParaRPr lang="en-US" sz="1200" dirty="0">
              <a:latin typeface="Franklin Gothic Book" panose="020B0503020102020204" pitchFamily="34" charset="0"/>
            </a:endParaRPr>
          </a:p>
        </p:txBody>
      </p:sp>
      <p:cxnSp>
        <p:nvCxnSpPr>
          <p:cNvPr id="52" name="Straight Connector 51">
            <a:extLst>
              <a:ext uri="{FF2B5EF4-FFF2-40B4-BE49-F238E27FC236}">
                <a16:creationId xmlns:a16="http://schemas.microsoft.com/office/drawing/2014/main" id="{BE7550BB-57B7-D745-BD14-8CF724FDCE79}"/>
              </a:ext>
            </a:extLst>
          </p:cNvPr>
          <p:cNvCxnSpPr>
            <a:cxnSpLocks/>
          </p:cNvCxnSpPr>
          <p:nvPr/>
        </p:nvCxnSpPr>
        <p:spPr>
          <a:xfrm>
            <a:off x="8974853" y="2380896"/>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8974853" y="1722754"/>
            <a:ext cx="2074430"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Hilary Castle</a:t>
            </a:r>
          </a:p>
          <a:p>
            <a:pPr>
              <a:lnSpc>
                <a:spcPct val="100000"/>
              </a:lnSpc>
            </a:pPr>
            <a:r>
              <a:rPr lang="en-US" sz="1200" cap="none" dirty="0">
                <a:solidFill>
                  <a:schemeClr val="tx2"/>
                </a:solidFill>
                <a:latin typeface="Franklin Gothic Book" panose="020B0503020102020204" pitchFamily="34" charset="0"/>
              </a:rPr>
              <a:t>Sr. Account Manager</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[role person will play on the team should we win]</a:t>
            </a:r>
            <a:endParaRPr lang="en-US" sz="1200" dirty="0">
              <a:latin typeface="Franklin Gothic Book" panose="020B0503020102020204" pitchFamily="34" charset="0"/>
            </a:endParaRPr>
          </a:p>
        </p:txBody>
      </p:sp>
      <p:cxnSp>
        <p:nvCxnSpPr>
          <p:cNvPr id="56" name="Straight Connector 55">
            <a:extLst>
              <a:ext uri="{FF2B5EF4-FFF2-40B4-BE49-F238E27FC236}">
                <a16:creationId xmlns:a16="http://schemas.microsoft.com/office/drawing/2014/main" id="{EA2071AF-8D15-484E-A81A-B5E90427EF13}"/>
              </a:ext>
            </a:extLst>
          </p:cNvPr>
          <p:cNvCxnSpPr>
            <a:cxnSpLocks/>
          </p:cNvCxnSpPr>
          <p:nvPr/>
        </p:nvCxnSpPr>
        <p:spPr>
          <a:xfrm>
            <a:off x="6319939" y="5320487"/>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b="1" dirty="0">
                <a:latin typeface="Franklin Gothic Demi Cond" panose="020B0603020102020204" pitchFamily="34" charset="0"/>
              </a:rPr>
              <a:t>Meet your</a:t>
            </a:r>
            <a:br>
              <a:rPr lang="en-US" b="1" dirty="0">
                <a:latin typeface="Franklin Gothic Demi Cond" panose="020B0603020102020204" pitchFamily="34" charset="0"/>
              </a:rPr>
            </a:br>
            <a:r>
              <a:rPr lang="en-US" b="1" dirty="0">
                <a:latin typeface="Franklin Gothic Demi Cond" panose="020B0603020102020204" pitchFamily="34" charset="0"/>
              </a:rPr>
              <a:t>INK TEAM</a:t>
            </a:r>
          </a:p>
        </p:txBody>
      </p:sp>
      <p:pic>
        <p:nvPicPr>
          <p:cNvPr id="2" name="Picture 1">
            <a:extLst>
              <a:ext uri="{FF2B5EF4-FFF2-40B4-BE49-F238E27FC236}">
                <a16:creationId xmlns:a16="http://schemas.microsoft.com/office/drawing/2014/main" id="{EF8FBB6B-3659-AB42-920A-CC1B14AB1C58}"/>
              </a:ext>
            </a:extLst>
          </p:cNvPr>
          <p:cNvPicPr>
            <a:picLocks noChangeAspect="1"/>
          </p:cNvPicPr>
          <p:nvPr/>
        </p:nvPicPr>
        <p:blipFill>
          <a:blip r:embed="rId3"/>
          <a:srcRect/>
          <a:stretch/>
        </p:blipFill>
        <p:spPr>
          <a:xfrm>
            <a:off x="3594850" y="403226"/>
            <a:ext cx="2074427" cy="1231115"/>
          </a:xfrm>
          <a:prstGeom prst="rect">
            <a:avLst/>
          </a:prstGeom>
        </p:spPr>
      </p:pic>
      <p:pic>
        <p:nvPicPr>
          <p:cNvPr id="27" name="Picture 26">
            <a:extLst>
              <a:ext uri="{FF2B5EF4-FFF2-40B4-BE49-F238E27FC236}">
                <a16:creationId xmlns:a16="http://schemas.microsoft.com/office/drawing/2014/main" id="{C5BE520E-6526-3D40-9F76-3093239ADE57}"/>
              </a:ext>
            </a:extLst>
          </p:cNvPr>
          <p:cNvPicPr>
            <a:picLocks noChangeAspect="1"/>
          </p:cNvPicPr>
          <p:nvPr/>
        </p:nvPicPr>
        <p:blipFill>
          <a:blip r:embed="rId4"/>
          <a:srcRect/>
          <a:stretch/>
        </p:blipFill>
        <p:spPr>
          <a:xfrm>
            <a:off x="6319939" y="3342819"/>
            <a:ext cx="2074427" cy="1231113"/>
          </a:xfrm>
          <a:prstGeom prst="rect">
            <a:avLst/>
          </a:prstGeom>
        </p:spPr>
      </p:pic>
      <p:pic>
        <p:nvPicPr>
          <p:cNvPr id="20" name="Picture 19">
            <a:extLst>
              <a:ext uri="{FF2B5EF4-FFF2-40B4-BE49-F238E27FC236}">
                <a16:creationId xmlns:a16="http://schemas.microsoft.com/office/drawing/2014/main" id="{09CEA825-BAC0-B14D-8F51-2E778DC6BF6E}"/>
              </a:ext>
            </a:extLst>
          </p:cNvPr>
          <p:cNvPicPr>
            <a:picLocks noChangeAspect="1"/>
          </p:cNvPicPr>
          <p:nvPr/>
        </p:nvPicPr>
        <p:blipFill>
          <a:blip r:embed="rId5"/>
          <a:srcRect/>
          <a:stretch/>
        </p:blipFill>
        <p:spPr>
          <a:xfrm>
            <a:off x="8975830" y="404138"/>
            <a:ext cx="2074430" cy="1229291"/>
          </a:xfrm>
          <a:prstGeom prst="rect">
            <a:avLst/>
          </a:prstGeom>
        </p:spPr>
      </p:pic>
      <p:pic>
        <p:nvPicPr>
          <p:cNvPr id="22" name="Picture 21">
            <a:extLst>
              <a:ext uri="{FF2B5EF4-FFF2-40B4-BE49-F238E27FC236}">
                <a16:creationId xmlns:a16="http://schemas.microsoft.com/office/drawing/2014/main" id="{82C2A263-3DB5-BC4A-8011-FCA2748C8BBE}"/>
              </a:ext>
            </a:extLst>
          </p:cNvPr>
          <p:cNvPicPr>
            <a:picLocks noChangeAspect="1"/>
          </p:cNvPicPr>
          <p:nvPr/>
        </p:nvPicPr>
        <p:blipFill>
          <a:blip r:embed="rId6"/>
          <a:srcRect/>
          <a:stretch/>
        </p:blipFill>
        <p:spPr>
          <a:xfrm>
            <a:off x="6299375" y="403226"/>
            <a:ext cx="2074428" cy="1231115"/>
          </a:xfrm>
          <a:prstGeom prst="rect">
            <a:avLst/>
          </a:prstGeom>
          <a:ln>
            <a:noFill/>
          </a:ln>
        </p:spPr>
      </p:pic>
      <p:pic>
        <p:nvPicPr>
          <p:cNvPr id="23" name="Picture 22">
            <a:extLst>
              <a:ext uri="{FF2B5EF4-FFF2-40B4-BE49-F238E27FC236}">
                <a16:creationId xmlns:a16="http://schemas.microsoft.com/office/drawing/2014/main" id="{B2D2FD0F-2399-3745-8973-C925CBC1003C}"/>
              </a:ext>
            </a:extLst>
          </p:cNvPr>
          <p:cNvPicPr>
            <a:picLocks noChangeAspect="1"/>
          </p:cNvPicPr>
          <p:nvPr/>
        </p:nvPicPr>
        <p:blipFill>
          <a:blip r:embed="rId7"/>
          <a:srcRect/>
          <a:stretch/>
        </p:blipFill>
        <p:spPr>
          <a:xfrm>
            <a:off x="3594850" y="3343729"/>
            <a:ext cx="2074430" cy="1229291"/>
          </a:xfrm>
          <a:prstGeom prst="rect">
            <a:avLst/>
          </a:prstGeom>
        </p:spPr>
      </p:pic>
      <p:sp>
        <p:nvSpPr>
          <p:cNvPr id="24" name="Title 2">
            <a:extLst>
              <a:ext uri="{FF2B5EF4-FFF2-40B4-BE49-F238E27FC236}">
                <a16:creationId xmlns:a16="http://schemas.microsoft.com/office/drawing/2014/main" id="{F3214173-5119-1344-8E44-8B35BB61F5C6}"/>
              </a:ext>
            </a:extLst>
          </p:cNvPr>
          <p:cNvSpPr txBox="1">
            <a:spLocks/>
          </p:cNvSpPr>
          <p:nvPr/>
        </p:nvSpPr>
        <p:spPr>
          <a:xfrm>
            <a:off x="3594850" y="4662345"/>
            <a:ext cx="2038029" cy="117687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Italic" charset="0"/>
                <a:ea typeface="League Gothic Italic" charset="0"/>
                <a:cs typeface="League Gothic Italic" charset="0"/>
              </a:defRPr>
            </a:lvl1pPr>
          </a:lstStyle>
          <a:p>
            <a:pPr>
              <a:lnSpc>
                <a:spcPct val="100000"/>
              </a:lnSpc>
            </a:pPr>
            <a:r>
              <a:rPr lang="en-US" sz="2200" b="1" dirty="0">
                <a:latin typeface="Franklin Gothic Demi Cond" panose="020B0603020102020204" pitchFamily="34" charset="0"/>
              </a:rPr>
              <a:t>Abby O’Connor</a:t>
            </a:r>
          </a:p>
          <a:p>
            <a:pPr>
              <a:lnSpc>
                <a:spcPct val="100000"/>
              </a:lnSpc>
            </a:pPr>
            <a:r>
              <a:rPr lang="en-US" sz="1200" cap="none" dirty="0">
                <a:solidFill>
                  <a:schemeClr val="tx2"/>
                </a:solidFill>
                <a:latin typeface="Franklin Gothic Book" panose="020B0503020102020204" pitchFamily="34" charset="0"/>
              </a:rPr>
              <a:t>Sr. Writer + Strategist</a:t>
            </a:r>
          </a:p>
          <a:p>
            <a:pPr>
              <a:lnSpc>
                <a:spcPct val="100000"/>
              </a:lnSpc>
            </a:pPr>
            <a:endParaRPr lang="en-US" sz="2000" cap="none" dirty="0">
              <a:solidFill>
                <a:schemeClr val="tx2"/>
              </a:solidFill>
              <a:latin typeface="Franklin Gothic Book" panose="020B0503020102020204" pitchFamily="34" charset="0"/>
            </a:endParaRPr>
          </a:p>
          <a:p>
            <a:pPr>
              <a:lnSpc>
                <a:spcPct val="100000"/>
              </a:lnSpc>
            </a:pPr>
            <a:r>
              <a:rPr lang="en-US" sz="1200" cap="none" dirty="0">
                <a:latin typeface="Franklin Gothic Book" panose="020B0503020102020204" pitchFamily="34" charset="0"/>
              </a:rPr>
              <a:t>[role person will play on the team should we win]</a:t>
            </a:r>
            <a:endParaRPr lang="en-US" sz="1200" dirty="0">
              <a:latin typeface="Franklin Gothic Book" panose="020B0503020102020204" pitchFamily="34" charset="0"/>
            </a:endParaRPr>
          </a:p>
        </p:txBody>
      </p:sp>
      <p:cxnSp>
        <p:nvCxnSpPr>
          <p:cNvPr id="25" name="Straight Connector 24">
            <a:extLst>
              <a:ext uri="{FF2B5EF4-FFF2-40B4-BE49-F238E27FC236}">
                <a16:creationId xmlns:a16="http://schemas.microsoft.com/office/drawing/2014/main" id="{DC3C836E-D294-0944-A3A0-06EBBF2F90B5}"/>
              </a:ext>
            </a:extLst>
          </p:cNvPr>
          <p:cNvCxnSpPr>
            <a:cxnSpLocks/>
          </p:cNvCxnSpPr>
          <p:nvPr/>
        </p:nvCxnSpPr>
        <p:spPr>
          <a:xfrm>
            <a:off x="3594850" y="5320487"/>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94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DD84F-1E52-6A42-90EA-7F9DD26105C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3" name="Picture 2">
            <a:extLst>
              <a:ext uri="{FF2B5EF4-FFF2-40B4-BE49-F238E27FC236}">
                <a16:creationId xmlns:a16="http://schemas.microsoft.com/office/drawing/2014/main" id="{BDC387EE-B398-5844-82AB-DF89F15985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4" name="Picture 3">
            <a:extLst>
              <a:ext uri="{FF2B5EF4-FFF2-40B4-BE49-F238E27FC236}">
                <a16:creationId xmlns:a16="http://schemas.microsoft.com/office/drawing/2014/main" id="{EB0D4783-7101-3641-B55B-D309CAEB7740}"/>
              </a:ext>
            </a:extLst>
          </p:cNvPr>
          <p:cNvPicPr>
            <a:picLocks noChangeAspect="1"/>
          </p:cNvPicPr>
          <p:nvPr/>
        </p:nvPicPr>
        <p:blipFill>
          <a:blip r:embed="rId4"/>
          <a:stretch>
            <a:fillRect/>
          </a:stretch>
        </p:blipFill>
        <p:spPr>
          <a:xfrm>
            <a:off x="4571700" y="6062932"/>
            <a:ext cx="641966" cy="463995"/>
          </a:xfrm>
          <a:prstGeom prst="rect">
            <a:avLst/>
          </a:prstGeom>
        </p:spPr>
      </p:pic>
      <p:pic>
        <p:nvPicPr>
          <p:cNvPr id="5" name="Picture Placeholder 13">
            <a:extLst>
              <a:ext uri="{FF2B5EF4-FFF2-40B4-BE49-F238E27FC236}">
                <a16:creationId xmlns:a16="http://schemas.microsoft.com/office/drawing/2014/main" id="{562C69CB-0874-544A-8519-E604DF205410}"/>
              </a:ext>
            </a:extLst>
          </p:cNvPr>
          <p:cNvPicPr>
            <a:picLocks noChangeAspect="1"/>
          </p:cNvPicPr>
          <p:nvPr/>
        </p:nvPicPr>
        <p:blipFill rotWithShape="1">
          <a:blip r:embed="rId5" cstate="print">
            <a:alphaModFix amt="50000"/>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l="3833" t="8797" r="5205" b="240"/>
          <a:stretch/>
        </p:blipFill>
        <p:spPr>
          <a:xfrm>
            <a:off x="-2" y="0"/>
            <a:ext cx="12192000" cy="5842084"/>
          </a:xfrm>
          <a:prstGeom prst="rect">
            <a:avLst/>
          </a:prstGeom>
          <a:solidFill>
            <a:srgbClr val="000000"/>
          </a:solidFill>
        </p:spPr>
      </p:pic>
      <p:sp>
        <p:nvSpPr>
          <p:cNvPr id="6" name="Text Placeholder 1">
            <a:extLst>
              <a:ext uri="{FF2B5EF4-FFF2-40B4-BE49-F238E27FC236}">
                <a16:creationId xmlns:a16="http://schemas.microsoft.com/office/drawing/2014/main" id="{27073826-66DA-9645-9C48-2BACBBFCF555}"/>
              </a:ext>
            </a:extLst>
          </p:cNvPr>
          <p:cNvSpPr txBox="1">
            <a:spLocks/>
          </p:cNvSpPr>
          <p:nvPr/>
        </p:nvSpPr>
        <p:spPr>
          <a:xfrm>
            <a:off x="1827356" y="1681729"/>
            <a:ext cx="8537283" cy="2766980"/>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80000"/>
              </a:lnSpc>
              <a:spcAft>
                <a:spcPts val="600"/>
              </a:spcAft>
            </a:pPr>
            <a:r>
              <a:rPr lang="en-US" sz="1600" b="1" spc="100" dirty="0">
                <a:solidFill>
                  <a:schemeClr val="accent6"/>
                </a:solidFill>
                <a:latin typeface="Franklin Gothic Demi" panose="020B0603020102020204" pitchFamily="34" charset="0"/>
              </a:rPr>
              <a:t>OUR MISSION IS SIMPLE, BUT IT GUIDES EVERYTHING WE DO.</a:t>
            </a:r>
            <a:endParaRPr lang="en-US" sz="6000" b="1" spc="100" dirty="0">
              <a:solidFill>
                <a:schemeClr val="accent6"/>
              </a:solidFill>
              <a:latin typeface="Franklin Gothic Demi" panose="020B0603020102020204" pitchFamily="34" charset="0"/>
            </a:endParaRPr>
          </a:p>
          <a:p>
            <a:pPr algn="ctr">
              <a:lnSpc>
                <a:spcPct val="80000"/>
              </a:lnSpc>
              <a:spcAft>
                <a:spcPts val="600"/>
              </a:spcAft>
            </a:pPr>
            <a:r>
              <a:rPr lang="en-US" sz="6000" b="1" dirty="0">
                <a:solidFill>
                  <a:schemeClr val="bg1"/>
                </a:solidFill>
              </a:rPr>
              <a:t>Good work with </a:t>
            </a:r>
            <a:br>
              <a:rPr lang="en-US" sz="6000" b="1" dirty="0">
                <a:solidFill>
                  <a:schemeClr val="bg1"/>
                </a:solidFill>
              </a:rPr>
            </a:br>
            <a:r>
              <a:rPr lang="en-US" sz="6000" b="1" dirty="0">
                <a:solidFill>
                  <a:schemeClr val="bg1"/>
                </a:solidFill>
              </a:rPr>
              <a:t>good people makes </a:t>
            </a:r>
            <a:br>
              <a:rPr lang="en-US" sz="6000" b="1" dirty="0">
                <a:solidFill>
                  <a:schemeClr val="bg1"/>
                </a:solidFill>
              </a:rPr>
            </a:br>
            <a:r>
              <a:rPr lang="en-US" sz="6000" b="1" dirty="0">
                <a:solidFill>
                  <a:schemeClr val="bg1"/>
                </a:solidFill>
              </a:rPr>
              <a:t>for a good life.</a:t>
            </a:r>
          </a:p>
        </p:txBody>
      </p:sp>
    </p:spTree>
    <p:extLst>
      <p:ext uri="{BB962C8B-B14F-4D97-AF65-F5344CB8AC3E}">
        <p14:creationId xmlns:p14="http://schemas.microsoft.com/office/powerpoint/2010/main" val="1705909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DD065A-14D9-D84E-BAD6-ECECFEA4327A}"/>
              </a:ext>
            </a:extLst>
          </p:cNvPr>
          <p:cNvSpPr>
            <a:spLocks noGrp="1"/>
          </p:cNvSpPr>
          <p:nvPr>
            <p:ph type="body" idx="1"/>
          </p:nvPr>
        </p:nvSpPr>
        <p:spPr>
          <a:xfrm>
            <a:off x="1613313" y="2884486"/>
            <a:ext cx="8965373" cy="1326704"/>
          </a:xfrm>
        </p:spPr>
        <p:txBody>
          <a:bodyPr/>
          <a:lstStyle/>
          <a:p>
            <a:r>
              <a:rPr lang="en-US" dirty="0"/>
              <a:t>Speaking of good people, let’s talk about you.</a:t>
            </a:r>
          </a:p>
        </p:txBody>
      </p:sp>
    </p:spTree>
    <p:extLst>
      <p:ext uri="{BB962C8B-B14F-4D97-AF65-F5344CB8AC3E}">
        <p14:creationId xmlns:p14="http://schemas.microsoft.com/office/powerpoint/2010/main" val="203657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F4AA5-6D94-AB4C-BF7D-4DAC5D80C081}"/>
              </a:ext>
            </a:extLst>
          </p:cNvPr>
          <p:cNvSpPr txBox="1"/>
          <p:nvPr/>
        </p:nvSpPr>
        <p:spPr>
          <a:xfrm>
            <a:off x="1865755" y="1492530"/>
            <a:ext cx="8460490" cy="3872940"/>
          </a:xfrm>
          <a:prstGeom prst="rect">
            <a:avLst/>
          </a:prstGeom>
          <a:solidFill>
            <a:srgbClr val="D75A6A"/>
          </a:solidFill>
        </p:spPr>
        <p:txBody>
          <a:bodyPr wrap="square" lIns="0" tIns="0" rIns="0" bIns="0" rtlCol="0" anchor="ctr">
            <a:noAutofit/>
          </a:bodyPr>
          <a:lstStyle/>
          <a:p>
            <a:pPr algn="ctr"/>
            <a:r>
              <a:rPr lang="en-US" sz="4400" b="1" dirty="0">
                <a:latin typeface="Franklin Gothic Demi Cond" panose="020B0603020102020204" pitchFamily="34" charset="0"/>
              </a:rPr>
              <a:t>RESEARCH INSIGHTS</a:t>
            </a:r>
          </a:p>
          <a:p>
            <a:pPr algn="ctr"/>
            <a:r>
              <a:rPr lang="en-US" sz="4400" b="1" dirty="0">
                <a:solidFill>
                  <a:schemeClr val="bg1"/>
                </a:solidFill>
                <a:latin typeface="Franklin Gothic Demi Cond" panose="020B0603020102020204" pitchFamily="34" charset="0"/>
                <a:cs typeface="Arial" panose="020B0604020202020204" pitchFamily="34" charset="0"/>
              </a:rPr>
              <a:t>SLIDE OPTIONS</a:t>
            </a:r>
          </a:p>
        </p:txBody>
      </p:sp>
    </p:spTree>
    <p:extLst>
      <p:ext uri="{BB962C8B-B14F-4D97-AF65-F5344CB8AC3E}">
        <p14:creationId xmlns:p14="http://schemas.microsoft.com/office/powerpoint/2010/main" val="9888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F9E9BE-1D3B-1E4C-8B43-E15A6F5FECE5}"/>
              </a:ext>
            </a:extLst>
          </p:cNvPr>
          <p:cNvSpPr>
            <a:spLocks noGrp="1"/>
          </p:cNvSpPr>
          <p:nvPr>
            <p:ph type="body" idx="1"/>
          </p:nvPr>
        </p:nvSpPr>
        <p:spPr/>
        <p:txBody>
          <a:bodyPr/>
          <a:lstStyle/>
          <a:p>
            <a:r>
              <a:rPr lang="en-US" dirty="0"/>
              <a:t>[Fill in body copy]</a:t>
            </a:r>
          </a:p>
        </p:txBody>
      </p:sp>
      <p:sp>
        <p:nvSpPr>
          <p:cNvPr id="4" name="Title 3">
            <a:extLst>
              <a:ext uri="{FF2B5EF4-FFF2-40B4-BE49-F238E27FC236}">
                <a16:creationId xmlns:a16="http://schemas.microsoft.com/office/drawing/2014/main" id="{8FA98D3E-97E3-C346-B054-1343E244A871}"/>
              </a:ext>
            </a:extLst>
          </p:cNvPr>
          <p:cNvSpPr>
            <a:spLocks noGrp="1"/>
          </p:cNvSpPr>
          <p:nvPr>
            <p:ph type="title"/>
          </p:nvPr>
        </p:nvSpPr>
        <p:spPr/>
        <p:txBody>
          <a:bodyPr/>
          <a:lstStyle/>
          <a:p>
            <a:r>
              <a:rPr lang="en-US" dirty="0"/>
              <a:t>[key finding</a:t>
            </a:r>
            <a:br>
              <a:rPr lang="en-US" dirty="0"/>
            </a:br>
            <a:r>
              <a:rPr lang="en-US" dirty="0"/>
              <a:t>goes here]</a:t>
            </a:r>
          </a:p>
        </p:txBody>
      </p:sp>
      <p:sp>
        <p:nvSpPr>
          <p:cNvPr id="3" name="Content Placeholder 2">
            <a:extLst>
              <a:ext uri="{FF2B5EF4-FFF2-40B4-BE49-F238E27FC236}">
                <a16:creationId xmlns:a16="http://schemas.microsoft.com/office/drawing/2014/main" id="{8FDEC541-7E13-EB4E-B403-4D0B786DBC5F}"/>
              </a:ext>
            </a:extLst>
          </p:cNvPr>
          <p:cNvSpPr>
            <a:spLocks noGrp="1"/>
          </p:cNvSpPr>
          <p:nvPr>
            <p:ph idx="11"/>
          </p:nvPr>
        </p:nvSpPr>
        <p:spPr/>
        <p:txBody>
          <a:bodyPr/>
          <a:lstStyle/>
          <a:p>
            <a:r>
              <a:rPr lang="en-US" dirty="0"/>
              <a:t>Landscape</a:t>
            </a:r>
          </a:p>
        </p:txBody>
      </p:sp>
      <p:cxnSp>
        <p:nvCxnSpPr>
          <p:cNvPr id="6" name="Straight Connector 5">
            <a:extLst>
              <a:ext uri="{FF2B5EF4-FFF2-40B4-BE49-F238E27FC236}">
                <a16:creationId xmlns:a16="http://schemas.microsoft.com/office/drawing/2014/main" id="{3D3470F0-327E-384F-91A2-0413364EE453}"/>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91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100" dirty="0">
                <a:solidFill>
                  <a:schemeClr val="accent4"/>
                </a:solidFill>
                <a:latin typeface="Franklin Gothic Demi" panose="020B0603020102020204" pitchFamily="34" charset="0"/>
              </a:rPr>
              <a:t>EYEBROW TITLE</a:t>
            </a:r>
            <a:br>
              <a:rPr lang="en-US" sz="1400" spc="70" dirty="0">
                <a:solidFill>
                  <a:schemeClr val="accent1"/>
                </a:solidFill>
              </a:rPr>
            </a:br>
            <a:r>
              <a:rPr lang="en-US" dirty="0">
                <a:solidFill>
                  <a:schemeClr val="tx2"/>
                </a:solidFill>
              </a:rPr>
              <a:t>(Franklin Gothic Demi, 14pt, line height: 1, all-caps,</a:t>
            </a:r>
            <a:br>
              <a:rPr lang="en-US" dirty="0">
                <a:solidFill>
                  <a:schemeClr val="tx2"/>
                </a:solidFill>
              </a:rPr>
            </a:br>
            <a:r>
              <a:rPr lang="en-US" dirty="0">
                <a:solidFill>
                  <a:schemeClr val="tx2"/>
                </a:solidFill>
              </a:rPr>
              <a:t>letter spacing: 1pt, Green)</a:t>
            </a:r>
            <a:br>
              <a:rPr lang="en-US" dirty="0"/>
            </a:br>
            <a:endParaRPr lang="en-US" dirty="0"/>
          </a:p>
          <a:p>
            <a:pPr lvl="0">
              <a:spcBef>
                <a:spcPts val="0"/>
              </a:spcBef>
              <a:defRPr/>
            </a:pPr>
            <a:r>
              <a:rPr lang="en-US" sz="2400" dirty="0"/>
              <a:t>Extra Large Copy</a:t>
            </a:r>
            <a:br>
              <a:rPr lang="en-US" dirty="0"/>
            </a:br>
            <a:r>
              <a:rPr lang="en-US" dirty="0">
                <a:solidFill>
                  <a:schemeClr val="tx2"/>
                </a:solidFill>
              </a:rPr>
              <a:t>(Franklin Gothic Book, 24pt, line height: 1.125)</a:t>
            </a:r>
          </a:p>
          <a:p>
            <a:pPr lvl="0">
              <a:spcBef>
                <a:spcPts val="0"/>
              </a:spcBef>
              <a:defRPr/>
            </a:pPr>
            <a:endParaRPr lang="en-US" dirty="0"/>
          </a:p>
          <a:p>
            <a:pPr>
              <a:spcBef>
                <a:spcPts val="0"/>
              </a:spcBef>
              <a:defRPr/>
            </a:pPr>
            <a:r>
              <a:rPr lang="en-US" sz="2000" dirty="0"/>
              <a:t>Large Copy</a:t>
            </a:r>
            <a:br>
              <a:rPr lang="en-US" dirty="0"/>
            </a:br>
            <a:r>
              <a:rPr lang="en-US" dirty="0">
                <a:solidFill>
                  <a:schemeClr val="tx2"/>
                </a:solidFill>
              </a:rPr>
              <a:t>(Franklin Gothic Book, 20pt, line height: 1.125)</a:t>
            </a:r>
            <a:br>
              <a:rPr lang="en-US" dirty="0"/>
            </a:br>
            <a:endParaRPr lang="en-US" dirty="0"/>
          </a:p>
          <a:p>
            <a:pPr>
              <a:spcBef>
                <a:spcPts val="0"/>
              </a:spcBef>
              <a:defRPr/>
            </a:pPr>
            <a:r>
              <a:rPr lang="en-US" dirty="0"/>
              <a:t>Regular Copy</a:t>
            </a:r>
            <a:br>
              <a:rPr lang="en-US" sz="1200" dirty="0"/>
            </a:br>
            <a:r>
              <a:rPr lang="en-US" dirty="0">
                <a:solidFill>
                  <a:schemeClr val="tx2"/>
                </a:solidFill>
              </a:rPr>
              <a:t>(Franklin Gothic Book, 16pt, line height: 1.125)</a:t>
            </a:r>
            <a:br>
              <a:rPr lang="en-US" dirty="0"/>
            </a:br>
            <a:endParaRPr lang="en-US" dirty="0"/>
          </a:p>
          <a:p>
            <a:pPr>
              <a:spcBef>
                <a:spcPts val="0"/>
              </a:spcBef>
              <a:defRPr/>
            </a:pPr>
            <a:r>
              <a:rPr lang="en-US" sz="1400" dirty="0"/>
              <a:t>Small Copy</a:t>
            </a:r>
            <a:br>
              <a:rPr lang="en-US" sz="1050" dirty="0"/>
            </a:br>
            <a:r>
              <a:rPr lang="en-US" sz="1400" dirty="0">
                <a:solidFill>
                  <a:schemeClr val="tx2"/>
                </a:solidFill>
              </a:rPr>
              <a:t>(Franklin Gothic Book, 14pt, line height: 1.125)</a:t>
            </a: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b="1" dirty="0">
                <a:latin typeface="Franklin Gothic Demi Cond" panose="020B0603020102020204" pitchFamily="34" charset="0"/>
              </a:rPr>
              <a:t>HUGE TITLE</a:t>
            </a:r>
            <a:br>
              <a:rPr lang="en-US" sz="6000" dirty="0"/>
            </a:br>
            <a:r>
              <a:rPr lang="en-US" dirty="0">
                <a:solidFill>
                  <a:schemeClr val="tx2"/>
                </a:solidFill>
              </a:rPr>
              <a:t>(Franklin Gothic Condensed Demi, 60pt, line height: .8, all-caps)</a:t>
            </a:r>
            <a:endParaRPr lang="en-US" sz="2000" dirty="0">
              <a:solidFill>
                <a:schemeClr val="tx2"/>
              </a:solidFill>
            </a:endParaRPr>
          </a:p>
          <a:p>
            <a:pPr>
              <a:spcBef>
                <a:spcPts val="0"/>
              </a:spcBef>
            </a:pPr>
            <a:endParaRPr lang="en-US" sz="2000" dirty="0"/>
          </a:p>
          <a:p>
            <a:pPr lvl="0">
              <a:spcBef>
                <a:spcPts val="0"/>
              </a:spcBef>
              <a:defRPr/>
            </a:pPr>
            <a:r>
              <a:rPr lang="en-US" sz="4400" b="1" dirty="0">
                <a:latin typeface="Franklin Gothic Demi Cond" panose="020B0603020102020204" pitchFamily="34" charset="0"/>
              </a:rPr>
              <a:t>LARGE TITLE</a:t>
            </a:r>
            <a:br>
              <a:rPr lang="en-US" sz="4400" dirty="0"/>
            </a:br>
            <a:r>
              <a:rPr lang="en-US" dirty="0">
                <a:solidFill>
                  <a:schemeClr val="tx2"/>
                </a:solidFill>
              </a:rPr>
              <a:t>(Franklin Gothic Condensed Demi, 44pt, line height: .8, all-caps)</a:t>
            </a:r>
            <a:br>
              <a:rPr lang="en-US" sz="2000" dirty="0"/>
            </a:br>
            <a:endParaRPr lang="en-US" sz="2000" dirty="0"/>
          </a:p>
          <a:p>
            <a:pPr lvl="0">
              <a:spcBef>
                <a:spcPts val="0"/>
              </a:spcBef>
              <a:defRPr/>
            </a:pPr>
            <a:r>
              <a:rPr lang="en-US" sz="3200" b="1" dirty="0">
                <a:latin typeface="Franklin Gothic Demi Cond" panose="020B0603020102020204" pitchFamily="34" charset="0"/>
              </a:rPr>
              <a:t>MEDIUM TITLE</a:t>
            </a:r>
            <a:br>
              <a:rPr lang="en-US" sz="3200" dirty="0"/>
            </a:br>
            <a:r>
              <a:rPr lang="en-US" dirty="0">
                <a:solidFill>
                  <a:schemeClr val="tx2"/>
                </a:solidFill>
              </a:rPr>
              <a:t>(Franklin Gothic Condensed Demi, 32pt, line height: .8, all-caps)</a:t>
            </a:r>
            <a:endParaRPr lang="en-US" dirty="0"/>
          </a:p>
          <a:p>
            <a:pPr marL="0" marR="0" lvl="0" indent="0" algn="l" defTabSz="914400" rtl="0" eaLnBrk="1" fontAlgn="auto" latinLnBrk="0" hangingPunct="1">
              <a:spcBef>
                <a:spcPts val="0"/>
              </a:spcBef>
              <a:spcAft>
                <a:spcPts val="0"/>
              </a:spcAft>
              <a:buClrTx/>
              <a:buSzTx/>
              <a:buFontTx/>
              <a:buNone/>
              <a:tabLst/>
              <a:defRPr/>
            </a:pPr>
            <a:r>
              <a:rPr lang="en-US" sz="2000" dirty="0"/>
              <a:t> </a:t>
            </a:r>
          </a:p>
          <a:p>
            <a:pPr lvl="0">
              <a:spcBef>
                <a:spcPts val="0"/>
              </a:spcBef>
              <a:defRPr/>
            </a:pPr>
            <a:r>
              <a:rPr lang="en-US" sz="2400" b="1" dirty="0">
                <a:latin typeface="Franklin Gothic Demi Cond" panose="020B0603020102020204" pitchFamily="34" charset="0"/>
              </a:rPr>
              <a:t>SMALL TITLE</a:t>
            </a:r>
            <a:br>
              <a:rPr lang="en-US" sz="2400" dirty="0"/>
            </a:br>
            <a:r>
              <a:rPr lang="en-US" dirty="0">
                <a:solidFill>
                  <a:schemeClr val="tx2"/>
                </a:solidFill>
              </a:rPr>
              <a:t>(Franklin Gothic Condensed Demi, 24pt, line height: .8, all-caps)</a:t>
            </a:r>
            <a:endParaRPr lang="en-US" dirty="0"/>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97DCF-B013-114F-B500-1B6193B239CD}"/>
              </a:ext>
            </a:extLst>
          </p:cNvPr>
          <p:cNvSpPr>
            <a:spLocks noGrp="1"/>
          </p:cNvSpPr>
          <p:nvPr>
            <p:ph type="sldNum" sz="quarter" idx="12"/>
          </p:nvPr>
        </p:nvSpPr>
        <p:spPr/>
        <p:txBody>
          <a:bodyPr/>
          <a:lstStyle/>
          <a:p>
            <a:fld id="{B15A4BD5-B51F-9048-892F-7599ACE81F82}" type="slidenum">
              <a:rPr lang="en-US" smtClean="0"/>
              <a:pPr/>
              <a:t>20</a:t>
            </a:fld>
            <a:endParaRPr lang="en-US"/>
          </a:p>
        </p:txBody>
      </p:sp>
      <p:sp>
        <p:nvSpPr>
          <p:cNvPr id="3" name="Footer Placeholder 2">
            <a:extLst>
              <a:ext uri="{FF2B5EF4-FFF2-40B4-BE49-F238E27FC236}">
                <a16:creationId xmlns:a16="http://schemas.microsoft.com/office/drawing/2014/main" id="{1BEB008C-59E6-DB41-A310-EC287A9E9B4B}"/>
              </a:ext>
            </a:extLst>
          </p:cNvPr>
          <p:cNvSpPr>
            <a:spLocks noGrp="1"/>
          </p:cNvSpPr>
          <p:nvPr>
            <p:ph type="ftr" sz="quarter" idx="3"/>
          </p:nvPr>
        </p:nvSpPr>
        <p:spPr/>
        <p:txBody>
          <a:bodyPr/>
          <a:lstStyle/>
          <a:p>
            <a:r>
              <a:rPr lang="en-US"/>
              <a:t>INK-CO.COM  |</a:t>
            </a:r>
          </a:p>
        </p:txBody>
      </p:sp>
      <p:sp>
        <p:nvSpPr>
          <p:cNvPr id="5" name="Title 4">
            <a:extLst>
              <a:ext uri="{FF2B5EF4-FFF2-40B4-BE49-F238E27FC236}">
                <a16:creationId xmlns:a16="http://schemas.microsoft.com/office/drawing/2014/main" id="{CEB7BC2C-5BDD-7144-99C6-33AA7E148B87}"/>
              </a:ext>
            </a:extLst>
          </p:cNvPr>
          <p:cNvSpPr>
            <a:spLocks noGrp="1"/>
          </p:cNvSpPr>
          <p:nvPr>
            <p:ph type="title"/>
          </p:nvPr>
        </p:nvSpPr>
        <p:spPr/>
        <p:txBody>
          <a:bodyPr/>
          <a:lstStyle/>
          <a:p>
            <a:r>
              <a:rPr lang="en-US" dirty="0"/>
              <a:t>Competitive landscape shown </a:t>
            </a:r>
            <a:br>
              <a:rPr lang="en-US" dirty="0"/>
            </a:br>
            <a:r>
              <a:rPr lang="en-US" dirty="0"/>
              <a:t>through media coverage</a:t>
            </a:r>
          </a:p>
        </p:txBody>
      </p:sp>
      <p:sp>
        <p:nvSpPr>
          <p:cNvPr id="6" name="Content Placeholder 5">
            <a:extLst>
              <a:ext uri="{FF2B5EF4-FFF2-40B4-BE49-F238E27FC236}">
                <a16:creationId xmlns:a16="http://schemas.microsoft.com/office/drawing/2014/main" id="{957188F6-45C5-894B-983E-41E864716565}"/>
              </a:ext>
            </a:extLst>
          </p:cNvPr>
          <p:cNvSpPr>
            <a:spLocks noGrp="1"/>
          </p:cNvSpPr>
          <p:nvPr>
            <p:ph sz="half" idx="1"/>
          </p:nvPr>
        </p:nvSpPr>
        <p:spPr>
          <a:xfrm>
            <a:off x="530352" y="1755648"/>
            <a:ext cx="4562348" cy="4305299"/>
          </a:xfrm>
        </p:spPr>
        <p:txBody>
          <a:bodyPr/>
          <a:lstStyle/>
          <a:p>
            <a:r>
              <a:rPr lang="en-US" sz="1400" dirty="0"/>
              <a:t>Competitor coverage is following a trend in this space – lower value media pick-ups around product and solution announcements, with a noticeable lack of true POV-led thought leadership or data-driven stories. </a:t>
            </a:r>
          </a:p>
          <a:p>
            <a:r>
              <a:rPr lang="en-US" sz="1400" dirty="0"/>
              <a:t>Case in point: SKIDATA. </a:t>
            </a:r>
          </a:p>
          <a:p>
            <a:r>
              <a:rPr lang="en-US" sz="1400" dirty="0"/>
              <a:t>SKIDATA experienced a boost in May with its Common Access Solution announcement which was picked up primarily by parking trade publications. While SKIDATA does currently hold the majority share of voice (SOV) in the market, </a:t>
            </a:r>
            <a:r>
              <a:rPr lang="en-US" sz="1400" dirty="0" err="1"/>
              <a:t>FlashParking’s</a:t>
            </a:r>
            <a:r>
              <a:rPr lang="en-US" sz="1400" dirty="0"/>
              <a:t> SOV increased (despite the pandemic) from May to June, and June to mid-August, rising to 31% against SKIDATA’s 53%.</a:t>
            </a:r>
          </a:p>
          <a:p>
            <a:r>
              <a:rPr lang="en-US" sz="1400" dirty="0"/>
              <a:t>This is opportunity here. We’ll tell data-rich stories that will drive thought leadership and up-level coverage beyond the trades to tech and top-tier publications. </a:t>
            </a:r>
          </a:p>
        </p:txBody>
      </p:sp>
      <p:pic>
        <p:nvPicPr>
          <p:cNvPr id="8" name="Picture 7" descr="A close up of a map&#10;&#10;Description automatically generated">
            <a:extLst>
              <a:ext uri="{FF2B5EF4-FFF2-40B4-BE49-F238E27FC236}">
                <a16:creationId xmlns:a16="http://schemas.microsoft.com/office/drawing/2014/main" id="{560A713B-4D07-614A-8589-6535F09EC75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24550" y="4137071"/>
            <a:ext cx="4980835" cy="1711711"/>
          </a:xfrm>
          <a:prstGeom prst="rect">
            <a:avLst/>
          </a:prstGeom>
          <a:noFill/>
          <a:ln>
            <a:solidFill>
              <a:schemeClr val="tx2"/>
            </a:solidFill>
          </a:ln>
        </p:spPr>
      </p:pic>
      <p:pic>
        <p:nvPicPr>
          <p:cNvPr id="9" name="Picture 8">
            <a:extLst>
              <a:ext uri="{FF2B5EF4-FFF2-40B4-BE49-F238E27FC236}">
                <a16:creationId xmlns:a16="http://schemas.microsoft.com/office/drawing/2014/main" id="{CBC3BFA4-32D3-8E44-BC73-22036D3F2BAD}"/>
              </a:ext>
            </a:extLst>
          </p:cNvPr>
          <p:cNvPicPr>
            <a:picLocks noChangeAspect="1"/>
          </p:cNvPicPr>
          <p:nvPr/>
        </p:nvPicPr>
        <p:blipFill>
          <a:blip r:embed="rId3"/>
          <a:stretch>
            <a:fillRect/>
          </a:stretch>
        </p:blipFill>
        <p:spPr>
          <a:xfrm>
            <a:off x="6424550" y="1214653"/>
            <a:ext cx="2369617" cy="2653006"/>
          </a:xfrm>
          <a:prstGeom prst="rect">
            <a:avLst/>
          </a:prstGeom>
          <a:noFill/>
          <a:ln>
            <a:solidFill>
              <a:schemeClr val="tx2"/>
            </a:solidFill>
          </a:ln>
        </p:spPr>
      </p:pic>
      <p:pic>
        <p:nvPicPr>
          <p:cNvPr id="10" name="Picture 9">
            <a:extLst>
              <a:ext uri="{FF2B5EF4-FFF2-40B4-BE49-F238E27FC236}">
                <a16:creationId xmlns:a16="http://schemas.microsoft.com/office/drawing/2014/main" id="{4EEF1D2D-775B-F944-BEBE-6BF8028B3F39}"/>
              </a:ext>
            </a:extLst>
          </p:cNvPr>
          <p:cNvPicPr>
            <a:picLocks noChangeAspect="1"/>
          </p:cNvPicPr>
          <p:nvPr/>
        </p:nvPicPr>
        <p:blipFill>
          <a:blip r:embed="rId4"/>
          <a:stretch>
            <a:fillRect/>
          </a:stretch>
        </p:blipFill>
        <p:spPr>
          <a:xfrm>
            <a:off x="9035767" y="1214651"/>
            <a:ext cx="2369618" cy="2653008"/>
          </a:xfrm>
          <a:prstGeom prst="rect">
            <a:avLst/>
          </a:prstGeom>
          <a:noFill/>
          <a:ln>
            <a:solidFill>
              <a:schemeClr val="tx2"/>
            </a:solidFill>
          </a:ln>
        </p:spPr>
      </p:pic>
      <p:sp>
        <p:nvSpPr>
          <p:cNvPr id="7" name="Rectangle 6">
            <a:extLst>
              <a:ext uri="{FF2B5EF4-FFF2-40B4-BE49-F238E27FC236}">
                <a16:creationId xmlns:a16="http://schemas.microsoft.com/office/drawing/2014/main" id="{AF3552E5-3EA2-6745-8CEE-CF57CEB5B470}"/>
              </a:ext>
            </a:extLst>
          </p:cNvPr>
          <p:cNvSpPr/>
          <p:nvPr/>
        </p:nvSpPr>
        <p:spPr>
          <a:xfrm>
            <a:off x="6948092" y="625209"/>
            <a:ext cx="4175349" cy="1719882"/>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Example for pulling in graphics </a:t>
            </a:r>
            <a:br>
              <a:rPr lang="en-US" dirty="0">
                <a:latin typeface="Franklin Gothic Medium" panose="020B0603020102020204" pitchFamily="34" charset="0"/>
              </a:rPr>
            </a:br>
            <a:r>
              <a:rPr lang="en-US" dirty="0">
                <a:latin typeface="Franklin Gothic Medium" panose="020B0603020102020204" pitchFamily="34" charset="0"/>
              </a:rPr>
              <a:t>from </a:t>
            </a:r>
            <a:r>
              <a:rPr lang="en-US" dirty="0" err="1">
                <a:latin typeface="Franklin Gothic Medium" panose="020B0603020102020204" pitchFamily="34" charset="0"/>
              </a:rPr>
              <a:t>Cision</a:t>
            </a:r>
            <a:r>
              <a:rPr lang="en-US" dirty="0">
                <a:latin typeface="Franklin Gothic Medium" panose="020B0603020102020204" pitchFamily="34" charset="0"/>
              </a:rPr>
              <a:t> dashboards</a:t>
            </a:r>
          </a:p>
        </p:txBody>
      </p:sp>
    </p:spTree>
    <p:extLst>
      <p:ext uri="{BB962C8B-B14F-4D97-AF65-F5344CB8AC3E}">
        <p14:creationId xmlns:p14="http://schemas.microsoft.com/office/powerpoint/2010/main" val="3482764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F9E9BE-1D3B-1E4C-8B43-E15A6F5FECE5}"/>
              </a:ext>
            </a:extLst>
          </p:cNvPr>
          <p:cNvSpPr>
            <a:spLocks noGrp="1"/>
          </p:cNvSpPr>
          <p:nvPr>
            <p:ph type="body" idx="1"/>
          </p:nvPr>
        </p:nvSpPr>
        <p:spPr/>
        <p:txBody>
          <a:bodyPr/>
          <a:lstStyle/>
          <a:p>
            <a:r>
              <a:rPr lang="en-US" dirty="0"/>
              <a:t>[Fill in body copy]</a:t>
            </a:r>
          </a:p>
        </p:txBody>
      </p:sp>
      <p:sp>
        <p:nvSpPr>
          <p:cNvPr id="4" name="Title 3">
            <a:extLst>
              <a:ext uri="{FF2B5EF4-FFF2-40B4-BE49-F238E27FC236}">
                <a16:creationId xmlns:a16="http://schemas.microsoft.com/office/drawing/2014/main" id="{8FA98D3E-97E3-C346-B054-1343E244A871}"/>
              </a:ext>
            </a:extLst>
          </p:cNvPr>
          <p:cNvSpPr>
            <a:spLocks noGrp="1"/>
          </p:cNvSpPr>
          <p:nvPr>
            <p:ph type="title"/>
          </p:nvPr>
        </p:nvSpPr>
        <p:spPr/>
        <p:txBody>
          <a:bodyPr/>
          <a:lstStyle/>
          <a:p>
            <a:r>
              <a:rPr lang="en-US" dirty="0"/>
              <a:t>[brand </a:t>
            </a:r>
            <a:br>
              <a:rPr lang="en-US" dirty="0"/>
            </a:br>
            <a:r>
              <a:rPr lang="en-US" dirty="0"/>
              <a:t>thesis]</a:t>
            </a:r>
          </a:p>
        </p:txBody>
      </p:sp>
      <p:sp>
        <p:nvSpPr>
          <p:cNvPr id="3" name="Content Placeholder 2">
            <a:extLst>
              <a:ext uri="{FF2B5EF4-FFF2-40B4-BE49-F238E27FC236}">
                <a16:creationId xmlns:a16="http://schemas.microsoft.com/office/drawing/2014/main" id="{8FDEC541-7E13-EB4E-B403-4D0B786DBC5F}"/>
              </a:ext>
            </a:extLst>
          </p:cNvPr>
          <p:cNvSpPr>
            <a:spLocks noGrp="1"/>
          </p:cNvSpPr>
          <p:nvPr>
            <p:ph idx="11"/>
          </p:nvPr>
        </p:nvSpPr>
        <p:spPr/>
        <p:txBody>
          <a:bodyPr/>
          <a:lstStyle/>
          <a:p>
            <a:r>
              <a:rPr lang="en-US" dirty="0"/>
              <a:t>MARKET DIFFERENTATION / situation analysis </a:t>
            </a:r>
          </a:p>
        </p:txBody>
      </p:sp>
      <p:cxnSp>
        <p:nvCxnSpPr>
          <p:cNvPr id="6" name="Straight Connector 5">
            <a:extLst>
              <a:ext uri="{FF2B5EF4-FFF2-40B4-BE49-F238E27FC236}">
                <a16:creationId xmlns:a16="http://schemas.microsoft.com/office/drawing/2014/main" id="{3D3470F0-327E-384F-91A2-0413364EE453}"/>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20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5" name="Ink 54">
                <a:extLst>
                  <a:ext uri="{FF2B5EF4-FFF2-40B4-BE49-F238E27FC236}">
                    <a16:creationId xmlns:a16="http://schemas.microsoft.com/office/drawing/2014/main" id="{0D706407-0E68-B545-8869-69EDD20E1339}"/>
                  </a:ext>
                </a:extLst>
              </p14:cNvPr>
              <p14:cNvContentPartPr/>
              <p14:nvPr/>
            </p14:nvContentPartPr>
            <p14:xfrm>
              <a:off x="1632742" y="2172229"/>
              <a:ext cx="7315217" cy="2156298"/>
            </p14:xfrm>
          </p:contentPart>
        </mc:Choice>
        <mc:Fallback>
          <p:pic>
            <p:nvPicPr>
              <p:cNvPr id="55" name="Ink 54">
                <a:extLst>
                  <a:ext uri="{FF2B5EF4-FFF2-40B4-BE49-F238E27FC236}">
                    <a16:creationId xmlns:a16="http://schemas.microsoft.com/office/drawing/2014/main" id="{0D706407-0E68-B545-8869-69EDD20E1339}"/>
                  </a:ext>
                </a:extLst>
              </p:cNvPr>
              <p:cNvPicPr/>
              <p:nvPr/>
            </p:nvPicPr>
            <p:blipFill>
              <a:blip r:embed="rId3"/>
              <a:stretch>
                <a:fillRect/>
              </a:stretch>
            </p:blipFill>
            <p:spPr>
              <a:xfrm>
                <a:off x="1596742" y="2136231"/>
                <a:ext cx="7386857" cy="2227935"/>
              </a:xfrm>
              <a:prstGeom prst="rect">
                <a:avLst/>
              </a:prstGeom>
            </p:spPr>
          </p:pic>
        </mc:Fallback>
      </mc:AlternateContent>
      <p:sp>
        <p:nvSpPr>
          <p:cNvPr id="2" name="Slide Number Placeholder 1">
            <a:extLst>
              <a:ext uri="{FF2B5EF4-FFF2-40B4-BE49-F238E27FC236}">
                <a16:creationId xmlns:a16="http://schemas.microsoft.com/office/drawing/2014/main" id="{2D61EEB1-7C04-2847-B0EB-476EB98723FA}"/>
              </a:ext>
            </a:extLst>
          </p:cNvPr>
          <p:cNvSpPr>
            <a:spLocks noGrp="1"/>
          </p:cNvSpPr>
          <p:nvPr>
            <p:ph type="sldNum" sz="quarter" idx="12"/>
          </p:nvPr>
        </p:nvSpPr>
        <p:spPr/>
        <p:txBody>
          <a:bodyPr/>
          <a:lstStyle/>
          <a:p>
            <a:fld id="{B15A4BD5-B51F-9048-892F-7599ACE81F82}" type="slidenum">
              <a:rPr lang="en-US" smtClean="0"/>
              <a:pPr/>
              <a:t>22</a:t>
            </a:fld>
            <a:endParaRPr lang="en-US"/>
          </a:p>
        </p:txBody>
      </p:sp>
      <p:sp>
        <p:nvSpPr>
          <p:cNvPr id="3" name="Footer Placeholder 2">
            <a:extLst>
              <a:ext uri="{FF2B5EF4-FFF2-40B4-BE49-F238E27FC236}">
                <a16:creationId xmlns:a16="http://schemas.microsoft.com/office/drawing/2014/main" id="{AA0F5FCF-B671-8146-9617-77CACB3E936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70F1292B-04A6-A040-8C98-F7DB490F0716}"/>
              </a:ext>
            </a:extLst>
          </p:cNvPr>
          <p:cNvSpPr>
            <a:spLocks noGrp="1"/>
          </p:cNvSpPr>
          <p:nvPr>
            <p:ph type="title"/>
          </p:nvPr>
        </p:nvSpPr>
        <p:spPr/>
        <p:txBody>
          <a:bodyPr/>
          <a:lstStyle/>
          <a:p>
            <a:r>
              <a:rPr lang="en-US" dirty="0"/>
              <a:t>Where we go </a:t>
            </a:r>
            <a:br>
              <a:rPr lang="en-US" dirty="0"/>
            </a:br>
            <a:r>
              <a:rPr lang="en-US" dirty="0"/>
              <a:t>from here</a:t>
            </a:r>
          </a:p>
        </p:txBody>
      </p:sp>
      <p:sp>
        <p:nvSpPr>
          <p:cNvPr id="8" name="Text Placeholder 7">
            <a:extLst>
              <a:ext uri="{FF2B5EF4-FFF2-40B4-BE49-F238E27FC236}">
                <a16:creationId xmlns:a16="http://schemas.microsoft.com/office/drawing/2014/main" id="{B5E1D052-C84A-4A4C-9BA4-07E7C05B0652}"/>
              </a:ext>
            </a:extLst>
          </p:cNvPr>
          <p:cNvSpPr txBox="1">
            <a:spLocks/>
          </p:cNvSpPr>
          <p:nvPr/>
        </p:nvSpPr>
        <p:spPr>
          <a:xfrm rot="20563308">
            <a:off x="3699957" y="2895139"/>
            <a:ext cx="3962762" cy="431394"/>
          </a:xfrm>
          <a:prstGeom prst="rect">
            <a:avLst/>
          </a:prstGeom>
          <a:solidFill>
            <a:schemeClr val="bg1"/>
          </a:solidFill>
        </p:spPr>
        <p:txBody>
          <a:bodyPr vert="horz" lIns="0" tIns="0" rIns="0" bIns="0" rtlCol="0" anchor="ctr" anchorCtr="0">
            <a:noAutofit/>
          </a:bodyPr>
          <a:lstStyle>
            <a:lvl1pPr marL="0" indent="0" algn="l" defTabSz="914400" rtl="0" eaLnBrk="1" latinLnBrk="0" hangingPunct="1">
              <a:lnSpc>
                <a:spcPct val="112000"/>
              </a:lnSpc>
              <a:spcBef>
                <a:spcPts val="1600"/>
              </a:spcBef>
              <a:spcAft>
                <a:spcPts val="0"/>
              </a:spcAft>
              <a:buFont typeface="Arial"/>
              <a:buNone/>
              <a:defRPr sz="2400" b="0" i="0" kern="1200" cap="all" baseline="0">
                <a:solidFill>
                  <a:schemeClr val="tx1"/>
                </a:solidFill>
                <a:latin typeface="League Gothic Italic" charset="0"/>
                <a:ea typeface="League Gothic Italic" charset="0"/>
                <a:cs typeface="League Gothic Italic"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Brandon Grotesque Regular" charset="0"/>
                <a:ea typeface="Brandon Grotesque Regular" charset="0"/>
                <a:cs typeface="Brandon Grotesque Regular"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Brandon Grotesque Regular" charset="0"/>
                <a:ea typeface="Brandon Grotesque Regular" charset="0"/>
                <a:cs typeface="Brandon Grotesque Regular"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Brandon Grotesque Regular" charset="0"/>
                <a:ea typeface="Brandon Grotesque Regular" charset="0"/>
                <a:cs typeface="Brandon Grotesque Regular"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Brandon Grotesque Regular" charset="0"/>
                <a:ea typeface="Brandon Grotesque Regular" charset="0"/>
                <a:cs typeface="Brandon Grotesque Regular"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gn="ctr"/>
            <a:r>
              <a:rPr lang="en-US" sz="2200" b="1" spc="50" dirty="0">
                <a:solidFill>
                  <a:schemeClr val="accent4"/>
                </a:solidFill>
                <a:latin typeface="Franklin Gothic Demi Cond" panose="020B0603020102020204" pitchFamily="34" charset="0"/>
              </a:rPr>
              <a:t>The Bold Path: Opportunities</a:t>
            </a:r>
          </a:p>
        </p:txBody>
      </p:sp>
      <p:sp>
        <p:nvSpPr>
          <p:cNvPr id="10" name="TextBox 9">
            <a:extLst>
              <a:ext uri="{FF2B5EF4-FFF2-40B4-BE49-F238E27FC236}">
                <a16:creationId xmlns:a16="http://schemas.microsoft.com/office/drawing/2014/main" id="{8166FBAD-F3CA-F44D-881B-FCEE8D39C05D}"/>
              </a:ext>
            </a:extLst>
          </p:cNvPr>
          <p:cNvSpPr txBox="1"/>
          <p:nvPr/>
        </p:nvSpPr>
        <p:spPr>
          <a:xfrm>
            <a:off x="7094268" y="4733992"/>
            <a:ext cx="1417194" cy="738664"/>
          </a:xfrm>
          <a:prstGeom prst="rect">
            <a:avLst/>
          </a:prstGeom>
          <a:noFill/>
        </p:spPr>
        <p:txBody>
          <a:bodyPr wrap="square" rtlCol="0">
            <a:spAutoFit/>
          </a:bodyPr>
          <a:lstStyle/>
          <a:p>
            <a:pPr algn="ctr"/>
            <a:r>
              <a:rPr lang="en-US" sz="1400" dirty="0">
                <a:solidFill>
                  <a:schemeClr val="tx2"/>
                </a:solidFill>
                <a:latin typeface="Franklin Gothic Book" panose="020B0503020102020204" pitchFamily="34" charset="0"/>
              </a:rPr>
              <a:t>COVID drives concerns around CapEx</a:t>
            </a:r>
          </a:p>
        </p:txBody>
      </p:sp>
      <p:sp>
        <p:nvSpPr>
          <p:cNvPr id="11" name="TextBox 10">
            <a:extLst>
              <a:ext uri="{FF2B5EF4-FFF2-40B4-BE49-F238E27FC236}">
                <a16:creationId xmlns:a16="http://schemas.microsoft.com/office/drawing/2014/main" id="{44111AC9-18A9-2C48-8E5C-A1617131A727}"/>
              </a:ext>
            </a:extLst>
          </p:cNvPr>
          <p:cNvSpPr txBox="1"/>
          <p:nvPr/>
        </p:nvSpPr>
        <p:spPr>
          <a:xfrm>
            <a:off x="9122756" y="4733992"/>
            <a:ext cx="1265961" cy="738664"/>
          </a:xfrm>
          <a:prstGeom prst="rect">
            <a:avLst/>
          </a:prstGeom>
          <a:noFill/>
        </p:spPr>
        <p:txBody>
          <a:bodyPr wrap="square" rtlCol="0">
            <a:spAutoFit/>
          </a:bodyPr>
          <a:lstStyle/>
          <a:p>
            <a:pPr algn="ctr"/>
            <a:r>
              <a:rPr lang="en-US" sz="1400" dirty="0">
                <a:solidFill>
                  <a:schemeClr val="tx2"/>
                </a:solidFill>
                <a:latin typeface="Franklin Gothic Book" panose="020B0503020102020204" pitchFamily="34" charset="0"/>
              </a:rPr>
              <a:t>Market lacks mobility intelligence</a:t>
            </a:r>
          </a:p>
        </p:txBody>
      </p:sp>
      <p:sp>
        <p:nvSpPr>
          <p:cNvPr id="12" name="TextBox 11">
            <a:extLst>
              <a:ext uri="{FF2B5EF4-FFF2-40B4-BE49-F238E27FC236}">
                <a16:creationId xmlns:a16="http://schemas.microsoft.com/office/drawing/2014/main" id="{4BDD7219-4814-9742-982C-FBFF7C48659E}"/>
              </a:ext>
            </a:extLst>
          </p:cNvPr>
          <p:cNvSpPr txBox="1"/>
          <p:nvPr/>
        </p:nvSpPr>
        <p:spPr>
          <a:xfrm>
            <a:off x="531317" y="3545864"/>
            <a:ext cx="1129519" cy="523220"/>
          </a:xfrm>
          <a:prstGeom prst="rect">
            <a:avLst/>
          </a:prstGeom>
          <a:noFill/>
        </p:spPr>
        <p:txBody>
          <a:bodyPr wrap="square" rtlCol="0">
            <a:spAutoFit/>
          </a:bodyPr>
          <a:lstStyle/>
          <a:p>
            <a:pPr algn="ctr"/>
            <a:r>
              <a:rPr lang="en-US" sz="1400" b="1" dirty="0">
                <a:latin typeface="Franklin Gothic Book" panose="020B0503020102020204" pitchFamily="34" charset="0"/>
              </a:rPr>
              <a:t>Software rules </a:t>
            </a:r>
          </a:p>
        </p:txBody>
      </p:sp>
      <p:sp>
        <p:nvSpPr>
          <p:cNvPr id="13" name="TextBox 12">
            <a:extLst>
              <a:ext uri="{FF2B5EF4-FFF2-40B4-BE49-F238E27FC236}">
                <a16:creationId xmlns:a16="http://schemas.microsoft.com/office/drawing/2014/main" id="{7DC9D20A-3145-5642-9615-11AC5AC12B9F}"/>
              </a:ext>
            </a:extLst>
          </p:cNvPr>
          <p:cNvSpPr txBox="1"/>
          <p:nvPr/>
        </p:nvSpPr>
        <p:spPr>
          <a:xfrm>
            <a:off x="1815983" y="3120391"/>
            <a:ext cx="1335333" cy="523220"/>
          </a:xfrm>
          <a:prstGeom prst="rect">
            <a:avLst/>
          </a:prstGeom>
          <a:noFill/>
        </p:spPr>
        <p:txBody>
          <a:bodyPr wrap="square" rtlCol="0">
            <a:spAutoFit/>
          </a:bodyPr>
          <a:lstStyle/>
          <a:p>
            <a:pPr algn="ctr"/>
            <a:r>
              <a:rPr lang="en-US" sz="1400" b="1" dirty="0">
                <a:latin typeface="Franklin Gothic Book" panose="020B0503020102020204" pitchFamily="34" charset="0"/>
              </a:rPr>
              <a:t>Demand for integration </a:t>
            </a:r>
          </a:p>
        </p:txBody>
      </p:sp>
      <p:sp>
        <p:nvSpPr>
          <p:cNvPr id="14" name="TextBox 13">
            <a:extLst>
              <a:ext uri="{FF2B5EF4-FFF2-40B4-BE49-F238E27FC236}">
                <a16:creationId xmlns:a16="http://schemas.microsoft.com/office/drawing/2014/main" id="{821A441F-87C4-2243-A72F-FBCBD70E8BEA}"/>
              </a:ext>
            </a:extLst>
          </p:cNvPr>
          <p:cNvSpPr txBox="1"/>
          <p:nvPr/>
        </p:nvSpPr>
        <p:spPr>
          <a:xfrm>
            <a:off x="3291967" y="2200839"/>
            <a:ext cx="1451830" cy="738664"/>
          </a:xfrm>
          <a:prstGeom prst="rect">
            <a:avLst/>
          </a:prstGeom>
          <a:noFill/>
        </p:spPr>
        <p:txBody>
          <a:bodyPr wrap="square" rtlCol="0">
            <a:spAutoFit/>
          </a:bodyPr>
          <a:lstStyle/>
          <a:p>
            <a:pPr algn="ctr"/>
            <a:r>
              <a:rPr lang="en-US" sz="1400" b="1" dirty="0">
                <a:latin typeface="Franklin Gothic Book" panose="020B0503020102020204" pitchFamily="34" charset="0"/>
              </a:rPr>
              <a:t>Interest booms in everything-as-a-service </a:t>
            </a:r>
          </a:p>
        </p:txBody>
      </p:sp>
      <p:sp>
        <p:nvSpPr>
          <p:cNvPr id="15" name="TextBox 14">
            <a:extLst>
              <a:ext uri="{FF2B5EF4-FFF2-40B4-BE49-F238E27FC236}">
                <a16:creationId xmlns:a16="http://schemas.microsoft.com/office/drawing/2014/main" id="{F2856852-8C0B-EC49-ADCD-F70DEE172480}"/>
              </a:ext>
            </a:extLst>
          </p:cNvPr>
          <p:cNvSpPr txBox="1"/>
          <p:nvPr/>
        </p:nvSpPr>
        <p:spPr>
          <a:xfrm>
            <a:off x="7080237" y="1157172"/>
            <a:ext cx="1527883" cy="738664"/>
          </a:xfrm>
          <a:prstGeom prst="rect">
            <a:avLst/>
          </a:prstGeom>
          <a:noFill/>
        </p:spPr>
        <p:txBody>
          <a:bodyPr wrap="square" rtlCol="0">
            <a:spAutoFit/>
          </a:bodyPr>
          <a:lstStyle/>
          <a:p>
            <a:pPr algn="ctr"/>
            <a:r>
              <a:rPr lang="en-US" sz="1400" b="1" dirty="0">
                <a:latin typeface="Franklin Gothic Book" panose="020B0503020102020204" pitchFamily="34" charset="0"/>
              </a:rPr>
              <a:t>Smarter cities with less congestion  </a:t>
            </a:r>
          </a:p>
        </p:txBody>
      </p:sp>
      <p:sp>
        <p:nvSpPr>
          <p:cNvPr id="16" name="TextBox 15">
            <a:extLst>
              <a:ext uri="{FF2B5EF4-FFF2-40B4-BE49-F238E27FC236}">
                <a16:creationId xmlns:a16="http://schemas.microsoft.com/office/drawing/2014/main" id="{573C0899-C641-0045-8531-00D464940568}"/>
              </a:ext>
            </a:extLst>
          </p:cNvPr>
          <p:cNvSpPr txBox="1"/>
          <p:nvPr/>
        </p:nvSpPr>
        <p:spPr>
          <a:xfrm>
            <a:off x="4920517" y="4733992"/>
            <a:ext cx="1417194" cy="954107"/>
          </a:xfrm>
          <a:prstGeom prst="rect">
            <a:avLst/>
          </a:prstGeom>
          <a:noFill/>
        </p:spPr>
        <p:txBody>
          <a:bodyPr wrap="square" rtlCol="0">
            <a:spAutoFit/>
          </a:bodyPr>
          <a:lstStyle/>
          <a:p>
            <a:pPr algn="ctr"/>
            <a:r>
              <a:rPr lang="en-US" sz="1400" dirty="0">
                <a:solidFill>
                  <a:schemeClr val="tx2"/>
                </a:solidFill>
                <a:latin typeface="Franklin Gothic Book" panose="020B0503020102020204" pitchFamily="34" charset="0"/>
              </a:rPr>
              <a:t>Parking solutions haven’t adapted to our reality </a:t>
            </a:r>
          </a:p>
        </p:txBody>
      </p:sp>
      <p:sp>
        <p:nvSpPr>
          <p:cNvPr id="17" name="TextBox 16">
            <a:extLst>
              <a:ext uri="{FF2B5EF4-FFF2-40B4-BE49-F238E27FC236}">
                <a16:creationId xmlns:a16="http://schemas.microsoft.com/office/drawing/2014/main" id="{34B5775D-392A-D245-98B0-A1B562953C2E}"/>
              </a:ext>
            </a:extLst>
          </p:cNvPr>
          <p:cNvSpPr txBox="1"/>
          <p:nvPr/>
        </p:nvSpPr>
        <p:spPr>
          <a:xfrm>
            <a:off x="5129983" y="1720231"/>
            <a:ext cx="1422919" cy="738664"/>
          </a:xfrm>
          <a:prstGeom prst="rect">
            <a:avLst/>
          </a:prstGeom>
          <a:noFill/>
        </p:spPr>
        <p:txBody>
          <a:bodyPr wrap="square" rtlCol="0">
            <a:spAutoFit/>
          </a:bodyPr>
          <a:lstStyle/>
          <a:p>
            <a:pPr algn="ctr"/>
            <a:r>
              <a:rPr lang="en-US" sz="1400" b="1" dirty="0">
                <a:latin typeface="Franklin Gothic Book" panose="020B0503020102020204" pitchFamily="34" charset="0"/>
              </a:rPr>
              <a:t>Intelligence powers market needs </a:t>
            </a:r>
          </a:p>
        </p:txBody>
      </p:sp>
      <p:sp>
        <p:nvSpPr>
          <p:cNvPr id="18" name="TextBox 17">
            <a:extLst>
              <a:ext uri="{FF2B5EF4-FFF2-40B4-BE49-F238E27FC236}">
                <a16:creationId xmlns:a16="http://schemas.microsoft.com/office/drawing/2014/main" id="{3CB505FA-0CAA-2542-9E33-B5A582AAF488}"/>
              </a:ext>
            </a:extLst>
          </p:cNvPr>
          <p:cNvSpPr txBox="1"/>
          <p:nvPr/>
        </p:nvSpPr>
        <p:spPr>
          <a:xfrm>
            <a:off x="3079869" y="4733992"/>
            <a:ext cx="1061849" cy="738664"/>
          </a:xfrm>
          <a:prstGeom prst="rect">
            <a:avLst/>
          </a:prstGeom>
          <a:noFill/>
        </p:spPr>
        <p:txBody>
          <a:bodyPr wrap="square" rtlCol="0">
            <a:spAutoFit/>
          </a:bodyPr>
          <a:lstStyle/>
          <a:p>
            <a:pPr algn="ctr"/>
            <a:r>
              <a:rPr lang="en-US" sz="1400" dirty="0">
                <a:solidFill>
                  <a:schemeClr val="tx2"/>
                </a:solidFill>
                <a:latin typeface="Franklin Gothic Book" panose="020B0503020102020204" pitchFamily="34" charset="0"/>
              </a:rPr>
              <a:t>FP’s data stories go untold </a:t>
            </a:r>
          </a:p>
        </p:txBody>
      </p:sp>
      <p:sp>
        <p:nvSpPr>
          <p:cNvPr id="19" name="TextBox 18">
            <a:extLst>
              <a:ext uri="{FF2B5EF4-FFF2-40B4-BE49-F238E27FC236}">
                <a16:creationId xmlns:a16="http://schemas.microsoft.com/office/drawing/2014/main" id="{59B53687-D567-014F-8AED-2DFCB71106FE}"/>
              </a:ext>
            </a:extLst>
          </p:cNvPr>
          <p:cNvSpPr txBox="1"/>
          <p:nvPr/>
        </p:nvSpPr>
        <p:spPr>
          <a:xfrm>
            <a:off x="869386" y="4733992"/>
            <a:ext cx="1246919" cy="738664"/>
          </a:xfrm>
          <a:prstGeom prst="rect">
            <a:avLst/>
          </a:prstGeom>
          <a:noFill/>
        </p:spPr>
        <p:txBody>
          <a:bodyPr wrap="square" rtlCol="0">
            <a:spAutoFit/>
          </a:bodyPr>
          <a:lstStyle/>
          <a:p>
            <a:pPr algn="ctr"/>
            <a:r>
              <a:rPr lang="en-US" sz="1400" dirty="0">
                <a:solidFill>
                  <a:schemeClr val="tx2"/>
                </a:solidFill>
                <a:latin typeface="Franklin Gothic Book" panose="020B0503020102020204" pitchFamily="34" charset="0"/>
              </a:rPr>
              <a:t>FP associated with </a:t>
            </a:r>
            <a:br>
              <a:rPr lang="en-US" sz="1400" dirty="0">
                <a:solidFill>
                  <a:schemeClr val="tx2"/>
                </a:solidFill>
                <a:latin typeface="Franklin Gothic Book" panose="020B0503020102020204" pitchFamily="34" charset="0"/>
              </a:rPr>
            </a:br>
            <a:r>
              <a:rPr lang="en-US" sz="1400" dirty="0">
                <a:solidFill>
                  <a:schemeClr val="tx2"/>
                </a:solidFill>
                <a:latin typeface="Franklin Gothic Book" panose="020B0503020102020204" pitchFamily="34" charset="0"/>
              </a:rPr>
              <a:t>“just parking” </a:t>
            </a:r>
          </a:p>
        </p:txBody>
      </p:sp>
      <p:sp>
        <p:nvSpPr>
          <p:cNvPr id="20" name="Rectangle 19">
            <a:extLst>
              <a:ext uri="{FF2B5EF4-FFF2-40B4-BE49-F238E27FC236}">
                <a16:creationId xmlns:a16="http://schemas.microsoft.com/office/drawing/2014/main" id="{ADFD591D-9E7D-554B-9695-9CD7FD5B4CF8}"/>
              </a:ext>
            </a:extLst>
          </p:cNvPr>
          <p:cNvSpPr/>
          <p:nvPr/>
        </p:nvSpPr>
        <p:spPr>
          <a:xfrm>
            <a:off x="9185238" y="1708424"/>
            <a:ext cx="2627102" cy="830997"/>
          </a:xfrm>
          <a:prstGeom prst="rect">
            <a:avLst/>
          </a:prstGeom>
        </p:spPr>
        <p:txBody>
          <a:bodyPr wrap="square">
            <a:spAutoFit/>
          </a:bodyPr>
          <a:lstStyle/>
          <a:p>
            <a:r>
              <a:rPr lang="en-US" sz="2400" dirty="0">
                <a:solidFill>
                  <a:schemeClr val="accent4"/>
                </a:solidFill>
                <a:latin typeface="Franklin Gothic Medium" panose="020B0603020102020204" pitchFamily="34" charset="0"/>
              </a:rPr>
              <a:t>Mobility Hub Operating System</a:t>
            </a:r>
          </a:p>
        </p:txBody>
      </p:sp>
      <p:sp>
        <p:nvSpPr>
          <p:cNvPr id="21" name="Rectangle 20">
            <a:extLst>
              <a:ext uri="{FF2B5EF4-FFF2-40B4-BE49-F238E27FC236}">
                <a16:creationId xmlns:a16="http://schemas.microsoft.com/office/drawing/2014/main" id="{5EC2D9A9-7C5A-A249-8260-5E5151983487}"/>
              </a:ext>
            </a:extLst>
          </p:cNvPr>
          <p:cNvSpPr/>
          <p:nvPr/>
        </p:nvSpPr>
        <p:spPr>
          <a:xfrm>
            <a:off x="4003628" y="-13956"/>
            <a:ext cx="4175349" cy="1719882"/>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Example for bringing a bold path exercise into the presentation/pitch</a:t>
            </a:r>
          </a:p>
        </p:txBody>
      </p:sp>
      <mc:AlternateContent xmlns:mc="http://schemas.openxmlformats.org/markup-compatibility/2006">
        <mc:Choice xmlns:p14="http://schemas.microsoft.com/office/powerpoint/2010/main" Requires="p14">
          <p:contentPart p14:bwMode="auto" r:id="rId4">
            <p14:nvContentPartPr>
              <p14:cNvPr id="28" name="Ink 27">
                <a:extLst>
                  <a:ext uri="{FF2B5EF4-FFF2-40B4-BE49-F238E27FC236}">
                    <a16:creationId xmlns:a16="http://schemas.microsoft.com/office/drawing/2014/main" id="{5CBDD9A5-D30D-CA4C-ABDD-711C826A1CEA}"/>
                  </a:ext>
                </a:extLst>
              </p14:cNvPr>
              <p14:cNvContentPartPr/>
              <p14:nvPr/>
            </p14:nvContentPartPr>
            <p14:xfrm>
              <a:off x="853243" y="4344499"/>
              <a:ext cx="10424160" cy="134280"/>
            </p14:xfrm>
          </p:contentPart>
        </mc:Choice>
        <mc:Fallback>
          <p:pic>
            <p:nvPicPr>
              <p:cNvPr id="28" name="Ink 27">
                <a:extLst>
                  <a:ext uri="{FF2B5EF4-FFF2-40B4-BE49-F238E27FC236}">
                    <a16:creationId xmlns:a16="http://schemas.microsoft.com/office/drawing/2014/main" id="{5CBDD9A5-D30D-CA4C-ABDD-711C826A1CEA}"/>
                  </a:ext>
                </a:extLst>
              </p:cNvPr>
              <p:cNvPicPr/>
              <p:nvPr/>
            </p:nvPicPr>
            <p:blipFill>
              <a:blip r:embed="rId5"/>
              <a:stretch>
                <a:fillRect/>
              </a:stretch>
            </p:blipFill>
            <p:spPr>
              <a:xfrm>
                <a:off x="817229" y="4308499"/>
                <a:ext cx="10495827" cy="205920"/>
              </a:xfrm>
              <a:prstGeom prst="rect">
                <a:avLst/>
              </a:prstGeom>
            </p:spPr>
          </p:pic>
        </mc:Fallback>
      </mc:AlternateContent>
      <p:sp>
        <p:nvSpPr>
          <p:cNvPr id="9" name="Text Placeholder 3">
            <a:extLst>
              <a:ext uri="{FF2B5EF4-FFF2-40B4-BE49-F238E27FC236}">
                <a16:creationId xmlns:a16="http://schemas.microsoft.com/office/drawing/2014/main" id="{D345088B-7F2D-1A42-96BD-115164CBF447}"/>
              </a:ext>
            </a:extLst>
          </p:cNvPr>
          <p:cNvSpPr txBox="1">
            <a:spLocks/>
          </p:cNvSpPr>
          <p:nvPr/>
        </p:nvSpPr>
        <p:spPr>
          <a:xfrm>
            <a:off x="4743797" y="4267486"/>
            <a:ext cx="2695012" cy="369295"/>
          </a:xfrm>
          <a:prstGeom prst="rect">
            <a:avLst/>
          </a:prstGeom>
          <a:solidFill>
            <a:schemeClr val="bg1"/>
          </a:solidFill>
        </p:spPr>
        <p:txBody>
          <a:bodyPr vert="horz" lIns="0" tIns="0" rIns="0" bIns="0" rtlCol="0" anchor="ctr" anchorCtr="0">
            <a:noAutofit/>
          </a:bodyPr>
          <a:lstStyle>
            <a:lvl1pPr marL="0" indent="0" algn="l" defTabSz="914400" rtl="0" eaLnBrk="1" latinLnBrk="0" hangingPunct="1">
              <a:lnSpc>
                <a:spcPct val="112000"/>
              </a:lnSpc>
              <a:spcBef>
                <a:spcPts val="1600"/>
              </a:spcBef>
              <a:spcAft>
                <a:spcPts val="0"/>
              </a:spcAft>
              <a:buFont typeface="Arial"/>
              <a:buNone/>
              <a:defRPr sz="2400" b="0" i="0" kern="1200" cap="all" baseline="0">
                <a:solidFill>
                  <a:schemeClr val="tx1"/>
                </a:solidFill>
                <a:latin typeface="League Gothic Italic" charset="0"/>
                <a:ea typeface="League Gothic Italic" charset="0"/>
                <a:cs typeface="League Gothic Italic"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Brandon Grotesque Regular" charset="0"/>
                <a:ea typeface="Brandon Grotesque Regular" charset="0"/>
                <a:cs typeface="Brandon Grotesque Regular"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Brandon Grotesque Regular" charset="0"/>
                <a:ea typeface="Brandon Grotesque Regular" charset="0"/>
                <a:cs typeface="Brandon Grotesque Regular"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Brandon Grotesque Regular" charset="0"/>
                <a:ea typeface="Brandon Grotesque Regular" charset="0"/>
                <a:cs typeface="Brandon Grotesque Regular"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Brandon Grotesque Regular" charset="0"/>
                <a:ea typeface="Brandon Grotesque Regular" charset="0"/>
                <a:cs typeface="Brandon Grotesque Regular"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gn="ctr"/>
            <a:r>
              <a:rPr lang="en-US" sz="2200" b="1" spc="50" dirty="0">
                <a:solidFill>
                  <a:schemeClr val="accent1"/>
                </a:solidFill>
                <a:latin typeface="Franklin Gothic Demi Cond" panose="020B0603020102020204" pitchFamily="34" charset="0"/>
              </a:rPr>
              <a:t>the Current Path</a:t>
            </a:r>
          </a:p>
        </p:txBody>
      </p:sp>
      <p:grpSp>
        <p:nvGrpSpPr>
          <p:cNvPr id="64" name="Group 63">
            <a:extLst>
              <a:ext uri="{FF2B5EF4-FFF2-40B4-BE49-F238E27FC236}">
                <a16:creationId xmlns:a16="http://schemas.microsoft.com/office/drawing/2014/main" id="{EFDF8CC2-A88C-4640-8860-75EF20BC85EC}"/>
              </a:ext>
            </a:extLst>
          </p:cNvPr>
          <p:cNvGrpSpPr/>
          <p:nvPr/>
        </p:nvGrpSpPr>
        <p:grpSpPr>
          <a:xfrm>
            <a:off x="8651953" y="2085403"/>
            <a:ext cx="298440" cy="318240"/>
            <a:chOff x="8651953" y="2085403"/>
            <a:chExt cx="298440" cy="318240"/>
          </a:xfrm>
        </p:grpSpPr>
        <mc:AlternateContent xmlns:mc="http://schemas.openxmlformats.org/markup-compatibility/2006">
          <mc:Choice xmlns:p14="http://schemas.microsoft.com/office/powerpoint/2010/main" Requires="p14">
            <p:contentPart p14:bwMode="auto" r:id="rId6">
              <p14:nvContentPartPr>
                <p14:cNvPr id="59" name="Ink 58">
                  <a:extLst>
                    <a:ext uri="{FF2B5EF4-FFF2-40B4-BE49-F238E27FC236}">
                      <a16:creationId xmlns:a16="http://schemas.microsoft.com/office/drawing/2014/main" id="{8D550172-CD79-B94A-A968-69EB94D4409B}"/>
                    </a:ext>
                  </a:extLst>
                </p14:cNvPr>
                <p14:cNvContentPartPr/>
                <p14:nvPr/>
              </p14:nvContentPartPr>
              <p14:xfrm>
                <a:off x="8824033" y="2181163"/>
                <a:ext cx="123480" cy="222480"/>
              </p14:xfrm>
            </p:contentPart>
          </mc:Choice>
          <mc:Fallback>
            <p:pic>
              <p:nvPicPr>
                <p:cNvPr id="59" name="Ink 58">
                  <a:extLst>
                    <a:ext uri="{FF2B5EF4-FFF2-40B4-BE49-F238E27FC236}">
                      <a16:creationId xmlns:a16="http://schemas.microsoft.com/office/drawing/2014/main" id="{8D550172-CD79-B94A-A968-69EB94D4409B}"/>
                    </a:ext>
                  </a:extLst>
                </p:cNvPr>
                <p:cNvPicPr/>
                <p:nvPr/>
              </p:nvPicPr>
              <p:blipFill>
                <a:blip r:embed="rId7"/>
                <a:stretch>
                  <a:fillRect/>
                </a:stretch>
              </p:blipFill>
              <p:spPr>
                <a:xfrm>
                  <a:off x="8798833" y="2155963"/>
                  <a:ext cx="1738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3" name="Ink 62">
                  <a:extLst>
                    <a:ext uri="{FF2B5EF4-FFF2-40B4-BE49-F238E27FC236}">
                      <a16:creationId xmlns:a16="http://schemas.microsoft.com/office/drawing/2014/main" id="{A97DF8BD-9DCC-8A47-8FDE-A7A2E6506636}"/>
                    </a:ext>
                  </a:extLst>
                </p14:cNvPr>
                <p14:cNvContentPartPr/>
                <p14:nvPr/>
              </p14:nvContentPartPr>
              <p14:xfrm>
                <a:off x="8651953" y="2085403"/>
                <a:ext cx="298440" cy="77040"/>
              </p14:xfrm>
            </p:contentPart>
          </mc:Choice>
          <mc:Fallback>
            <p:pic>
              <p:nvPicPr>
                <p:cNvPr id="63" name="Ink 62">
                  <a:extLst>
                    <a:ext uri="{FF2B5EF4-FFF2-40B4-BE49-F238E27FC236}">
                      <a16:creationId xmlns:a16="http://schemas.microsoft.com/office/drawing/2014/main" id="{A97DF8BD-9DCC-8A47-8FDE-A7A2E6506636}"/>
                    </a:ext>
                  </a:extLst>
                </p:cNvPr>
                <p:cNvPicPr/>
                <p:nvPr/>
              </p:nvPicPr>
              <p:blipFill>
                <a:blip r:embed="rId9"/>
                <a:stretch>
                  <a:fillRect/>
                </a:stretch>
              </p:blipFill>
              <p:spPr>
                <a:xfrm>
                  <a:off x="8626753" y="2060203"/>
                  <a:ext cx="348840" cy="127440"/>
                </a:xfrm>
                <a:prstGeom prst="rect">
                  <a:avLst/>
                </a:prstGeom>
              </p:spPr>
            </p:pic>
          </mc:Fallback>
        </mc:AlternateContent>
      </p:grpSp>
      <p:grpSp>
        <p:nvGrpSpPr>
          <p:cNvPr id="65" name="Group 64">
            <a:extLst>
              <a:ext uri="{FF2B5EF4-FFF2-40B4-BE49-F238E27FC236}">
                <a16:creationId xmlns:a16="http://schemas.microsoft.com/office/drawing/2014/main" id="{1380CD76-BAE3-2243-B5EA-46A14688142A}"/>
              </a:ext>
            </a:extLst>
          </p:cNvPr>
          <p:cNvGrpSpPr/>
          <p:nvPr/>
        </p:nvGrpSpPr>
        <p:grpSpPr>
          <a:xfrm rot="1523339">
            <a:off x="11042498" y="4321349"/>
            <a:ext cx="298440" cy="318240"/>
            <a:chOff x="8651953" y="2085403"/>
            <a:chExt cx="298440" cy="318240"/>
          </a:xfrm>
        </p:grpSpPr>
        <mc:AlternateContent xmlns:mc="http://schemas.openxmlformats.org/markup-compatibility/2006">
          <mc:Choice xmlns:p14="http://schemas.microsoft.com/office/powerpoint/2010/main" Requires="p14">
            <p:contentPart p14:bwMode="auto" r:id="rId10">
              <p14:nvContentPartPr>
                <p14:cNvPr id="66" name="Ink 65">
                  <a:extLst>
                    <a:ext uri="{FF2B5EF4-FFF2-40B4-BE49-F238E27FC236}">
                      <a16:creationId xmlns:a16="http://schemas.microsoft.com/office/drawing/2014/main" id="{B3E906C9-2C74-FE46-A924-9870E3454984}"/>
                    </a:ext>
                  </a:extLst>
                </p14:cNvPr>
                <p14:cNvContentPartPr/>
                <p14:nvPr/>
              </p14:nvContentPartPr>
              <p14:xfrm>
                <a:off x="8824033" y="2181163"/>
                <a:ext cx="123480" cy="222480"/>
              </p14:xfrm>
            </p:contentPart>
          </mc:Choice>
          <mc:Fallback>
            <p:pic>
              <p:nvPicPr>
                <p:cNvPr id="66" name="Ink 65">
                  <a:extLst>
                    <a:ext uri="{FF2B5EF4-FFF2-40B4-BE49-F238E27FC236}">
                      <a16:creationId xmlns:a16="http://schemas.microsoft.com/office/drawing/2014/main" id="{B3E906C9-2C74-FE46-A924-9870E3454984}"/>
                    </a:ext>
                  </a:extLst>
                </p:cNvPr>
                <p:cNvPicPr/>
                <p:nvPr/>
              </p:nvPicPr>
              <p:blipFill>
                <a:blip r:embed="rId11"/>
                <a:stretch>
                  <a:fillRect/>
                </a:stretch>
              </p:blipFill>
              <p:spPr>
                <a:xfrm>
                  <a:off x="8798833" y="2155963"/>
                  <a:ext cx="1738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7" name="Ink 66">
                  <a:extLst>
                    <a:ext uri="{FF2B5EF4-FFF2-40B4-BE49-F238E27FC236}">
                      <a16:creationId xmlns:a16="http://schemas.microsoft.com/office/drawing/2014/main" id="{E27FE33D-37C6-8A4E-B44E-F24F7D827074}"/>
                    </a:ext>
                  </a:extLst>
                </p14:cNvPr>
                <p14:cNvContentPartPr/>
                <p14:nvPr/>
              </p14:nvContentPartPr>
              <p14:xfrm>
                <a:off x="8651953" y="2085403"/>
                <a:ext cx="298440" cy="77040"/>
              </p14:xfrm>
            </p:contentPart>
          </mc:Choice>
          <mc:Fallback>
            <p:pic>
              <p:nvPicPr>
                <p:cNvPr id="67" name="Ink 66">
                  <a:extLst>
                    <a:ext uri="{FF2B5EF4-FFF2-40B4-BE49-F238E27FC236}">
                      <a16:creationId xmlns:a16="http://schemas.microsoft.com/office/drawing/2014/main" id="{E27FE33D-37C6-8A4E-B44E-F24F7D827074}"/>
                    </a:ext>
                  </a:extLst>
                </p:cNvPr>
                <p:cNvPicPr/>
                <p:nvPr/>
              </p:nvPicPr>
              <p:blipFill>
                <a:blip r:embed="rId13"/>
                <a:stretch>
                  <a:fillRect/>
                </a:stretch>
              </p:blipFill>
              <p:spPr>
                <a:xfrm>
                  <a:off x="8626753" y="2060203"/>
                  <a:ext cx="348840" cy="127440"/>
                </a:xfrm>
                <a:prstGeom prst="rect">
                  <a:avLst/>
                </a:prstGeom>
              </p:spPr>
            </p:pic>
          </mc:Fallback>
        </mc:AlternateContent>
      </p:grpSp>
    </p:spTree>
    <p:extLst>
      <p:ext uri="{BB962C8B-B14F-4D97-AF65-F5344CB8AC3E}">
        <p14:creationId xmlns:p14="http://schemas.microsoft.com/office/powerpoint/2010/main" val="2276352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573F4-BEB5-7149-A686-78CA7CB3B2BA}"/>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3" name="Footer Placeholder 2">
            <a:extLst>
              <a:ext uri="{FF2B5EF4-FFF2-40B4-BE49-F238E27FC236}">
                <a16:creationId xmlns:a16="http://schemas.microsoft.com/office/drawing/2014/main" id="{15D5F47D-BC2D-D242-B502-53FD51755E69}"/>
              </a:ext>
            </a:extLst>
          </p:cNvPr>
          <p:cNvSpPr>
            <a:spLocks noGrp="1"/>
          </p:cNvSpPr>
          <p:nvPr>
            <p:ph type="ftr" sz="quarter" idx="3"/>
          </p:nvPr>
        </p:nvSpPr>
        <p:spPr/>
        <p:txBody>
          <a:bodyPr/>
          <a:lstStyle/>
          <a:p>
            <a:r>
              <a:rPr lang="en-US"/>
              <a:t>INK-CO.COM  |</a:t>
            </a:r>
          </a:p>
        </p:txBody>
      </p:sp>
      <p:pic>
        <p:nvPicPr>
          <p:cNvPr id="4" name="Picture 3">
            <a:extLst>
              <a:ext uri="{FF2B5EF4-FFF2-40B4-BE49-F238E27FC236}">
                <a16:creationId xmlns:a16="http://schemas.microsoft.com/office/drawing/2014/main" id="{BAB060A1-60E5-E44D-8050-2350B8045C5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1594507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F4AA5-6D94-AB4C-BF7D-4DAC5D80C081}"/>
              </a:ext>
            </a:extLst>
          </p:cNvPr>
          <p:cNvSpPr txBox="1"/>
          <p:nvPr/>
        </p:nvSpPr>
        <p:spPr>
          <a:xfrm>
            <a:off x="1865755" y="1492530"/>
            <a:ext cx="8460490" cy="3872940"/>
          </a:xfrm>
          <a:prstGeom prst="rect">
            <a:avLst/>
          </a:prstGeom>
          <a:solidFill>
            <a:srgbClr val="D75A6A"/>
          </a:solidFill>
        </p:spPr>
        <p:txBody>
          <a:bodyPr wrap="square" lIns="0" tIns="0" rIns="0" bIns="0" rtlCol="0" anchor="ctr">
            <a:noAutofit/>
          </a:bodyPr>
          <a:lstStyle/>
          <a:p>
            <a:pPr algn="ctr"/>
            <a:r>
              <a:rPr lang="en-US" sz="4400" b="1" dirty="0">
                <a:latin typeface="Franklin Gothic Demi Cond" panose="020B0603020102020204" pitchFamily="34" charset="0"/>
              </a:rPr>
              <a:t>PROGRAM OVERVIEW</a:t>
            </a:r>
          </a:p>
          <a:p>
            <a:pPr algn="ctr"/>
            <a:r>
              <a:rPr lang="en-US" sz="4400" b="1" dirty="0">
                <a:solidFill>
                  <a:schemeClr val="bg1"/>
                </a:solidFill>
                <a:latin typeface="Franklin Gothic Demi Cond" panose="020B0603020102020204" pitchFamily="34" charset="0"/>
                <a:cs typeface="Arial" panose="020B0604020202020204" pitchFamily="34" charset="0"/>
              </a:rPr>
              <a:t>SLIDE OPTIONS</a:t>
            </a:r>
          </a:p>
        </p:txBody>
      </p:sp>
    </p:spTree>
    <p:extLst>
      <p:ext uri="{BB962C8B-B14F-4D97-AF65-F5344CB8AC3E}">
        <p14:creationId xmlns:p14="http://schemas.microsoft.com/office/powerpoint/2010/main" val="241581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F9E9BE-1D3B-1E4C-8B43-E15A6F5FECE5}"/>
              </a:ext>
            </a:extLst>
          </p:cNvPr>
          <p:cNvSpPr>
            <a:spLocks noGrp="1"/>
          </p:cNvSpPr>
          <p:nvPr>
            <p:ph type="body" idx="1"/>
          </p:nvPr>
        </p:nvSpPr>
        <p:spPr/>
        <p:txBody>
          <a:bodyPr/>
          <a:lstStyle/>
          <a:p>
            <a:r>
              <a:rPr lang="en-US" dirty="0"/>
              <a:t>[Fill in body copy]</a:t>
            </a:r>
          </a:p>
        </p:txBody>
      </p:sp>
      <p:sp>
        <p:nvSpPr>
          <p:cNvPr id="4" name="Title 3">
            <a:extLst>
              <a:ext uri="{FF2B5EF4-FFF2-40B4-BE49-F238E27FC236}">
                <a16:creationId xmlns:a16="http://schemas.microsoft.com/office/drawing/2014/main" id="{8FA98D3E-97E3-C346-B054-1343E244A871}"/>
              </a:ext>
            </a:extLst>
          </p:cNvPr>
          <p:cNvSpPr>
            <a:spLocks noGrp="1"/>
          </p:cNvSpPr>
          <p:nvPr>
            <p:ph type="title"/>
          </p:nvPr>
        </p:nvSpPr>
        <p:spPr/>
        <p:txBody>
          <a:bodyPr/>
          <a:lstStyle/>
          <a:p>
            <a:r>
              <a:rPr lang="en-US" dirty="0"/>
              <a:t>[high level </a:t>
            </a:r>
            <a:br>
              <a:rPr lang="en-US" dirty="0"/>
            </a:br>
            <a:r>
              <a:rPr lang="en-US" dirty="0"/>
              <a:t>strategy]</a:t>
            </a:r>
          </a:p>
        </p:txBody>
      </p:sp>
      <p:sp>
        <p:nvSpPr>
          <p:cNvPr id="3" name="Content Placeholder 2">
            <a:extLst>
              <a:ext uri="{FF2B5EF4-FFF2-40B4-BE49-F238E27FC236}">
                <a16:creationId xmlns:a16="http://schemas.microsoft.com/office/drawing/2014/main" id="{8FDEC541-7E13-EB4E-B403-4D0B786DBC5F}"/>
              </a:ext>
            </a:extLst>
          </p:cNvPr>
          <p:cNvSpPr>
            <a:spLocks noGrp="1"/>
          </p:cNvSpPr>
          <p:nvPr>
            <p:ph idx="11"/>
          </p:nvPr>
        </p:nvSpPr>
        <p:spPr/>
        <p:txBody>
          <a:bodyPr/>
          <a:lstStyle/>
          <a:p>
            <a:r>
              <a:rPr lang="en-US" dirty="0"/>
              <a:t>Recommendation</a:t>
            </a:r>
          </a:p>
        </p:txBody>
      </p:sp>
      <p:cxnSp>
        <p:nvCxnSpPr>
          <p:cNvPr id="6" name="Straight Connector 5">
            <a:extLst>
              <a:ext uri="{FF2B5EF4-FFF2-40B4-BE49-F238E27FC236}">
                <a16:creationId xmlns:a16="http://schemas.microsoft.com/office/drawing/2014/main" id="{3D3470F0-327E-384F-91A2-0413364EE453}"/>
              </a:ext>
            </a:extLst>
          </p:cNvPr>
          <p:cNvCxnSpPr>
            <a:cxnSpLocks/>
          </p:cNvCxnSpPr>
          <p:nvPr/>
        </p:nvCxnSpPr>
        <p:spPr>
          <a:xfrm>
            <a:off x="533400" y="3088097"/>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989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D65FABF-0AB6-0240-84F9-9C8BAC5DB922}"/>
              </a:ext>
            </a:extLst>
          </p:cNvPr>
          <p:cNvPicPr>
            <a:picLocks noGrp="1" noChangeAspect="1"/>
          </p:cNvPicPr>
          <p:nvPr>
            <p:ph type="pic" sz="quarter" idx="11"/>
          </p:nvPr>
        </p:nvPicPr>
        <p:blipFill rotWithShape="1">
          <a:blip r:embed="rId2"/>
          <a:srcRect l="5026" r="5026"/>
          <a:stretch/>
        </p:blipFill>
        <p:spPr/>
      </p:pic>
      <p:sp>
        <p:nvSpPr>
          <p:cNvPr id="5" name="Rectangle 4">
            <a:extLst>
              <a:ext uri="{FF2B5EF4-FFF2-40B4-BE49-F238E27FC236}">
                <a16:creationId xmlns:a16="http://schemas.microsoft.com/office/drawing/2014/main" id="{AB30038B-4145-3F4A-BB51-6AA2B9D0F2CE}"/>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E47B1156-624D-D040-BE83-56872A39823E}"/>
              </a:ext>
            </a:extLst>
          </p:cNvPr>
          <p:cNvSpPr>
            <a:spLocks noGrp="1"/>
          </p:cNvSpPr>
          <p:nvPr>
            <p:ph type="body" sz="quarter" idx="10"/>
          </p:nvPr>
        </p:nvSpPr>
        <p:spPr>
          <a:xfrm>
            <a:off x="533400" y="3200401"/>
            <a:ext cx="5340350" cy="2324100"/>
          </a:xfrm>
        </p:spPr>
        <p:txBody>
          <a:bodyPr/>
          <a:lstStyle/>
          <a:p>
            <a:pPr marL="342900" indent="-342900">
              <a:buFont typeface="+mj-lt"/>
              <a:buAutoNum type="arabicPeriod"/>
            </a:pPr>
            <a:r>
              <a:rPr lang="en-US" sz="1600" dirty="0"/>
              <a:t>[X]</a:t>
            </a:r>
          </a:p>
          <a:p>
            <a:pPr marL="342900" indent="-342900">
              <a:buFont typeface="+mj-lt"/>
              <a:buAutoNum type="arabicPeriod"/>
            </a:pPr>
            <a:r>
              <a:rPr lang="en-US" sz="1600" dirty="0"/>
              <a:t>[Y]</a:t>
            </a:r>
          </a:p>
          <a:p>
            <a:pPr marL="342900" indent="-342900">
              <a:buFont typeface="+mj-lt"/>
              <a:buAutoNum type="arabicPeriod"/>
            </a:pPr>
            <a:r>
              <a:rPr lang="en-US" sz="1600" dirty="0"/>
              <a:t>[Z]</a:t>
            </a:r>
          </a:p>
          <a:p>
            <a:r>
              <a:rPr lang="en-US" sz="1600" dirty="0"/>
              <a:t>[These program objectives are based on our initial knowledge of your business and marketing goals. We will work with your team to finesse, refine, and set clear program KPIs.]</a:t>
            </a:r>
          </a:p>
          <a:p>
            <a:endParaRPr lang="en-US" sz="1600" dirty="0"/>
          </a:p>
        </p:txBody>
      </p:sp>
      <p:sp>
        <p:nvSpPr>
          <p:cNvPr id="3" name="Title 2">
            <a:extLst>
              <a:ext uri="{FF2B5EF4-FFF2-40B4-BE49-F238E27FC236}">
                <a16:creationId xmlns:a16="http://schemas.microsoft.com/office/drawing/2014/main" id="{08D44C3D-C293-7E49-A74E-4606A5D0C4E8}"/>
              </a:ext>
            </a:extLst>
          </p:cNvPr>
          <p:cNvSpPr>
            <a:spLocks noGrp="1"/>
          </p:cNvSpPr>
          <p:nvPr>
            <p:ph type="title"/>
          </p:nvPr>
        </p:nvSpPr>
        <p:spPr>
          <a:xfrm>
            <a:off x="533400" y="1472816"/>
            <a:ext cx="5340350" cy="1151570"/>
          </a:xfrm>
        </p:spPr>
        <p:txBody>
          <a:bodyPr/>
          <a:lstStyle/>
          <a:p>
            <a:r>
              <a:rPr lang="en-US" dirty="0"/>
              <a:t>Program </a:t>
            </a:r>
            <a:br>
              <a:rPr lang="en-US" dirty="0"/>
            </a:br>
            <a:r>
              <a:rPr lang="en-US" dirty="0"/>
              <a:t>objectives</a:t>
            </a:r>
          </a:p>
        </p:txBody>
      </p:sp>
      <p:cxnSp>
        <p:nvCxnSpPr>
          <p:cNvPr id="9" name="Straight Connector 8">
            <a:extLst>
              <a:ext uri="{FF2B5EF4-FFF2-40B4-BE49-F238E27FC236}">
                <a16:creationId xmlns:a16="http://schemas.microsoft.com/office/drawing/2014/main" id="{9FE1E58B-683F-3844-97CA-952F84CE30A0}"/>
              </a:ext>
            </a:extLst>
          </p:cNvPr>
          <p:cNvCxnSpPr>
            <a:cxnSpLocks/>
          </p:cNvCxnSpPr>
          <p:nvPr/>
        </p:nvCxnSpPr>
        <p:spPr>
          <a:xfrm>
            <a:off x="533400" y="2899400"/>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2DA51E6-DC67-0A45-B490-FFDA19A1CD1B}"/>
              </a:ext>
            </a:extLst>
          </p:cNvPr>
          <p:cNvSpPr/>
          <p:nvPr/>
        </p:nvSpPr>
        <p:spPr>
          <a:xfrm>
            <a:off x="7215075" y="1715955"/>
            <a:ext cx="4175349" cy="2968891"/>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Choose an image that </a:t>
            </a:r>
            <a:br>
              <a:rPr lang="en-US" dirty="0">
                <a:latin typeface="Franklin Gothic Medium" panose="020B0603020102020204" pitchFamily="34" charset="0"/>
              </a:rPr>
            </a:br>
            <a:r>
              <a:rPr lang="en-US" dirty="0">
                <a:latin typeface="Franklin Gothic Medium" panose="020B0603020102020204" pitchFamily="34" charset="0"/>
              </a:rPr>
              <a:t>represents the prospect</a:t>
            </a:r>
          </a:p>
        </p:txBody>
      </p:sp>
    </p:spTree>
    <p:extLst>
      <p:ext uri="{BB962C8B-B14F-4D97-AF65-F5344CB8AC3E}">
        <p14:creationId xmlns:p14="http://schemas.microsoft.com/office/powerpoint/2010/main" val="93398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A view of a city at night&#10;&#10;Description automatically generated">
            <a:extLst>
              <a:ext uri="{FF2B5EF4-FFF2-40B4-BE49-F238E27FC236}">
                <a16:creationId xmlns:a16="http://schemas.microsoft.com/office/drawing/2014/main" id="{21F65AA9-A4C7-4547-865A-6029DD09FE5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62400" y="0"/>
            <a:ext cx="8229600" cy="6858000"/>
          </a:xfrm>
          <a:prstGeom prst="rect">
            <a:avLst/>
          </a:prstGeom>
        </p:spPr>
      </p:pic>
      <p:sp>
        <p:nvSpPr>
          <p:cNvPr id="6" name="Rectangle 5">
            <a:extLst>
              <a:ext uri="{FF2B5EF4-FFF2-40B4-BE49-F238E27FC236}">
                <a16:creationId xmlns:a16="http://schemas.microsoft.com/office/drawing/2014/main" id="{2D23A072-8343-8843-AD74-BFAB965238E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E1F57874-0EA6-FD49-B9E1-D134B8C87DB7}"/>
              </a:ext>
            </a:extLst>
          </p:cNvPr>
          <p:cNvCxnSpPr>
            <a:cxnSpLocks/>
          </p:cNvCxnSpPr>
          <p:nvPr/>
        </p:nvCxnSpPr>
        <p:spPr>
          <a:xfrm>
            <a:off x="533400" y="23760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9E25D0-EC67-274D-B210-CFAFA7CAE70F}"/>
              </a:ext>
            </a:extLst>
          </p:cNvPr>
          <p:cNvSpPr>
            <a:spLocks noGrp="1"/>
          </p:cNvSpPr>
          <p:nvPr>
            <p:ph type="body" sz="quarter" idx="10"/>
          </p:nvPr>
        </p:nvSpPr>
        <p:spPr>
          <a:xfrm>
            <a:off x="533400" y="2695036"/>
            <a:ext cx="5067300" cy="3271699"/>
          </a:xfrm>
        </p:spPr>
        <p:txBody>
          <a:bodyPr/>
          <a:lstStyle/>
          <a:p>
            <a:pPr>
              <a:spcBef>
                <a:spcPts val="400"/>
              </a:spcBef>
            </a:pPr>
            <a:r>
              <a:rPr lang="en-US" sz="1600" b="1" spc="70" dirty="0">
                <a:solidFill>
                  <a:srgbClr val="30A674"/>
                </a:solidFill>
                <a:latin typeface="Franklin Gothic Demi" panose="020B0603020102020204" pitchFamily="34" charset="0"/>
              </a:rPr>
              <a:t>NORTH STAR</a:t>
            </a:r>
          </a:p>
          <a:p>
            <a:pPr>
              <a:spcBef>
                <a:spcPts val="400"/>
              </a:spcBef>
            </a:pPr>
            <a:r>
              <a:rPr lang="en-US" sz="1400" dirty="0">
                <a:latin typeface="Franklin Gothic Book" panose="020B0503020102020204" pitchFamily="34" charset="0"/>
              </a:rPr>
              <a:t>Establish FlashParking as the undeniable leader in </a:t>
            </a:r>
            <a:br>
              <a:rPr lang="en-US" sz="1400" dirty="0">
                <a:latin typeface="Franklin Gothic Book" panose="020B0503020102020204" pitchFamily="34" charset="0"/>
              </a:rPr>
            </a:br>
            <a:r>
              <a:rPr lang="en-US" sz="1400" dirty="0">
                <a:latin typeface="Franklin Gothic Book" panose="020B0503020102020204" pitchFamily="34" charset="0"/>
              </a:rPr>
              <a:t>the parking and mobility world, at a national level </a:t>
            </a:r>
          </a:p>
          <a:p>
            <a:pPr>
              <a:spcBef>
                <a:spcPts val="400"/>
              </a:spcBef>
            </a:pPr>
            <a:endParaRPr lang="en-US" sz="1600" b="1" dirty="0">
              <a:solidFill>
                <a:srgbClr val="30A674"/>
              </a:solidFill>
              <a:latin typeface="Franklin Gothic Book" panose="020B0503020102020204" pitchFamily="34" charset="0"/>
            </a:endParaRPr>
          </a:p>
          <a:p>
            <a:pPr>
              <a:spcBef>
                <a:spcPts val="400"/>
              </a:spcBef>
            </a:pPr>
            <a:r>
              <a:rPr lang="en-US" sz="1600" b="1" spc="70" dirty="0">
                <a:solidFill>
                  <a:srgbClr val="30A674"/>
                </a:solidFill>
                <a:latin typeface="Franklin Gothic Demi" panose="020B0603020102020204" pitchFamily="34" charset="0"/>
              </a:rPr>
              <a:t>MAPPING TO OUR NORTH STAR</a:t>
            </a:r>
          </a:p>
          <a:p>
            <a:pPr marL="285750" indent="-285750">
              <a:spcBef>
                <a:spcPts val="400"/>
              </a:spcBef>
              <a:buFont typeface="Arial" panose="020B0604020202020204" pitchFamily="34" charset="0"/>
              <a:buChar char="•"/>
            </a:pPr>
            <a:r>
              <a:rPr lang="en-US" sz="1400" dirty="0">
                <a:latin typeface="Franklin Gothic Book" panose="020B0503020102020204" pitchFamily="34" charset="0"/>
              </a:rPr>
              <a:t>Position FlashParking's touchless technology as the preferred touchless parking/mobility solutions in a low-touch economy</a:t>
            </a:r>
          </a:p>
          <a:p>
            <a:pPr marL="285750" indent="-285750">
              <a:spcBef>
                <a:spcPts val="400"/>
              </a:spcBef>
              <a:buFont typeface="Arial" panose="020B0604020202020204" pitchFamily="34" charset="0"/>
              <a:buChar char="•"/>
            </a:pPr>
            <a:r>
              <a:rPr lang="en-US" sz="1400" dirty="0">
                <a:latin typeface="Franklin Gothic Book" panose="020B0503020102020204" pitchFamily="34" charset="0"/>
              </a:rPr>
              <a:t>Position FlashParking as the technology layer powering today's smart cities; help define what that story looks like in key cities</a:t>
            </a:r>
          </a:p>
          <a:p>
            <a:pPr marL="285750" indent="-285750">
              <a:spcBef>
                <a:spcPts val="400"/>
              </a:spcBef>
              <a:buFont typeface="Arial" panose="020B0604020202020204" pitchFamily="34" charset="0"/>
              <a:buChar char="•"/>
            </a:pPr>
            <a:r>
              <a:rPr lang="en-US" sz="1400" dirty="0">
                <a:latin typeface="Franklin Gothic Book" panose="020B0503020102020204" pitchFamily="34" charset="0"/>
              </a:rPr>
              <a:t>Support innovative product launches that shift the company from a B2B to B2B2C</a:t>
            </a:r>
          </a:p>
        </p:txBody>
      </p:sp>
      <p:sp>
        <p:nvSpPr>
          <p:cNvPr id="4" name="Title 3">
            <a:extLst>
              <a:ext uri="{FF2B5EF4-FFF2-40B4-BE49-F238E27FC236}">
                <a16:creationId xmlns:a16="http://schemas.microsoft.com/office/drawing/2014/main" id="{DA02885D-0B07-394D-BE37-758B7262812C}"/>
              </a:ext>
            </a:extLst>
          </p:cNvPr>
          <p:cNvSpPr>
            <a:spLocks noGrp="1"/>
          </p:cNvSpPr>
          <p:nvPr>
            <p:ph type="title"/>
          </p:nvPr>
        </p:nvSpPr>
        <p:spPr>
          <a:xfrm>
            <a:off x="533400" y="967452"/>
            <a:ext cx="5340350" cy="1151570"/>
          </a:xfrm>
        </p:spPr>
        <p:txBody>
          <a:bodyPr/>
          <a:lstStyle/>
          <a:p>
            <a:r>
              <a:rPr lang="en-US" b="1" dirty="0">
                <a:latin typeface="Franklin Gothic Demi Cond" panose="020B0603020102020204" pitchFamily="34" charset="0"/>
              </a:rPr>
              <a:t>Program </a:t>
            </a:r>
            <a:br>
              <a:rPr lang="en-US" b="1" dirty="0">
                <a:latin typeface="Franklin Gothic Demi Cond" panose="020B0603020102020204" pitchFamily="34" charset="0"/>
              </a:rPr>
            </a:br>
            <a:r>
              <a:rPr lang="en-US" b="1" dirty="0">
                <a:latin typeface="Franklin Gothic Demi Cond" panose="020B0603020102020204" pitchFamily="34" charset="0"/>
              </a:rPr>
              <a:t>objectives</a:t>
            </a:r>
          </a:p>
        </p:txBody>
      </p:sp>
    </p:spTree>
    <p:extLst>
      <p:ext uri="{BB962C8B-B14F-4D97-AF65-F5344CB8AC3E}">
        <p14:creationId xmlns:p14="http://schemas.microsoft.com/office/powerpoint/2010/main" val="46107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E4394F-FAED-CB48-AE85-95DAD0EB3F0D}"/>
              </a:ext>
            </a:extLst>
          </p:cNvPr>
          <p:cNvSpPr>
            <a:spLocks noGrp="1"/>
          </p:cNvSpPr>
          <p:nvPr>
            <p:ph type="sldNum" sz="quarter" idx="12"/>
          </p:nvPr>
        </p:nvSpPr>
        <p:spPr/>
        <p:txBody>
          <a:bodyPr/>
          <a:lstStyle/>
          <a:p>
            <a:fld id="{B15A4BD5-B51F-9048-892F-7599ACE81F82}" type="slidenum">
              <a:rPr lang="en-US" smtClean="0"/>
              <a:pPr/>
              <a:t>28</a:t>
            </a:fld>
            <a:endParaRPr lang="en-US"/>
          </a:p>
        </p:txBody>
      </p:sp>
      <p:sp>
        <p:nvSpPr>
          <p:cNvPr id="7" name="Footer Placeholder 6">
            <a:extLst>
              <a:ext uri="{FF2B5EF4-FFF2-40B4-BE49-F238E27FC236}">
                <a16:creationId xmlns:a16="http://schemas.microsoft.com/office/drawing/2014/main" id="{6053DEDF-23F1-CC4F-A8A1-A5E753BE4FF1}"/>
              </a:ext>
            </a:extLst>
          </p:cNvPr>
          <p:cNvSpPr>
            <a:spLocks noGrp="1"/>
          </p:cNvSpPr>
          <p:nvPr>
            <p:ph type="ftr" sz="quarter" idx="16"/>
          </p:nvPr>
        </p:nvSpPr>
        <p:spPr/>
        <p:txBody>
          <a:bodyPr/>
          <a:lstStyle/>
          <a:p>
            <a:r>
              <a:rPr lang="en-US"/>
              <a:t>INK-CO.COM  |</a:t>
            </a:r>
          </a:p>
        </p:txBody>
      </p:sp>
      <p:sp>
        <p:nvSpPr>
          <p:cNvPr id="9" name="Text Placeholder 8">
            <a:extLst>
              <a:ext uri="{FF2B5EF4-FFF2-40B4-BE49-F238E27FC236}">
                <a16:creationId xmlns:a16="http://schemas.microsoft.com/office/drawing/2014/main" id="{95B5D574-69B3-DF4E-AA88-06D3679AE7EE}"/>
              </a:ext>
            </a:extLst>
          </p:cNvPr>
          <p:cNvSpPr>
            <a:spLocks noGrp="1"/>
          </p:cNvSpPr>
          <p:nvPr>
            <p:ph type="body" idx="17"/>
          </p:nvPr>
        </p:nvSpPr>
        <p:spPr>
          <a:xfrm>
            <a:off x="533401" y="1710544"/>
            <a:ext cx="2235199" cy="805589"/>
          </a:xfrm>
        </p:spPr>
        <p:txBody>
          <a:bodyPr anchor="t"/>
          <a:lstStyle/>
          <a:p>
            <a:pPr>
              <a:lnSpc>
                <a:spcPts val="1800"/>
              </a:lnSpc>
            </a:pPr>
            <a:r>
              <a:rPr lang="en-US" sz="1800" dirty="0"/>
              <a:t>AUDIENCE </a:t>
            </a:r>
            <a:br>
              <a:rPr lang="en-US" sz="1800" dirty="0"/>
            </a:br>
            <a:r>
              <a:rPr lang="en-US" sz="1800" dirty="0"/>
              <a:t>UNDERSTANDING + </a:t>
            </a:r>
            <a:br>
              <a:rPr lang="en-US" sz="1800" dirty="0"/>
            </a:br>
            <a:r>
              <a:rPr lang="en-US" sz="1800" dirty="0"/>
              <a:t>MEDIA POSITIONING  </a:t>
            </a:r>
          </a:p>
        </p:txBody>
      </p:sp>
      <p:sp>
        <p:nvSpPr>
          <p:cNvPr id="10" name="Content Placeholder 9">
            <a:extLst>
              <a:ext uri="{FF2B5EF4-FFF2-40B4-BE49-F238E27FC236}">
                <a16:creationId xmlns:a16="http://schemas.microsoft.com/office/drawing/2014/main" id="{C9718EE2-B3B2-3D46-9967-B4F46529EEFA}"/>
              </a:ext>
            </a:extLst>
          </p:cNvPr>
          <p:cNvSpPr>
            <a:spLocks noGrp="1"/>
          </p:cNvSpPr>
          <p:nvPr>
            <p:ph sz="half" idx="18"/>
          </p:nvPr>
        </p:nvSpPr>
        <p:spPr>
          <a:xfrm>
            <a:off x="533401" y="2560069"/>
            <a:ext cx="2412999" cy="3497830"/>
          </a:xfrm>
        </p:spPr>
        <p:txBody>
          <a:bodyPr/>
          <a:lstStyle/>
          <a:p>
            <a:r>
              <a:rPr lang="en-US" sz="1000" dirty="0"/>
              <a:t>We’re pumped you’ve completed audience persona work and have foundational marketing elements. Get us up to speed and then we’ll finesse key corporate messages into campaigns that inform, educate and persuade key stakeholders. </a:t>
            </a:r>
            <a:br>
              <a:rPr lang="en-US" sz="1000" dirty="0"/>
            </a:br>
            <a:r>
              <a:rPr lang="en-US" sz="1000" i="1" dirty="0"/>
              <a:t> </a:t>
            </a:r>
            <a:br>
              <a:rPr lang="en-US" sz="1000" i="1" dirty="0"/>
            </a:br>
            <a:r>
              <a:rPr lang="en-US" sz="1000" i="1" dirty="0">
                <a:solidFill>
                  <a:schemeClr val="tx2"/>
                </a:solidFill>
              </a:rPr>
              <a:t>What we need from you: meeting of the minds on all you’ve learned thus far, feedback to our media positioning ideas, and any insights gleaned from customer engagements as we go.</a:t>
            </a:r>
          </a:p>
        </p:txBody>
      </p:sp>
      <p:sp>
        <p:nvSpPr>
          <p:cNvPr id="13" name="Text Placeholder 12">
            <a:extLst>
              <a:ext uri="{FF2B5EF4-FFF2-40B4-BE49-F238E27FC236}">
                <a16:creationId xmlns:a16="http://schemas.microsoft.com/office/drawing/2014/main" id="{D42ED877-779B-9C43-9D91-F9A7F71C86C7}"/>
              </a:ext>
            </a:extLst>
          </p:cNvPr>
          <p:cNvSpPr>
            <a:spLocks noGrp="1"/>
          </p:cNvSpPr>
          <p:nvPr>
            <p:ph type="body" idx="21"/>
          </p:nvPr>
        </p:nvSpPr>
        <p:spPr>
          <a:xfrm>
            <a:off x="3336961" y="1710544"/>
            <a:ext cx="2111339" cy="428521"/>
          </a:xfrm>
        </p:spPr>
        <p:txBody>
          <a:bodyPr anchor="t"/>
          <a:lstStyle/>
          <a:p>
            <a:pPr>
              <a:lnSpc>
                <a:spcPts val="1800"/>
              </a:lnSpc>
            </a:pPr>
            <a:r>
              <a:rPr lang="en-US" sz="1800" dirty="0"/>
              <a:t>MEDIA AND </a:t>
            </a:r>
            <a:br>
              <a:rPr lang="en-US" sz="1800" dirty="0"/>
            </a:br>
            <a:r>
              <a:rPr lang="en-US" sz="1800" dirty="0"/>
              <a:t>ANALYST</a:t>
            </a:r>
            <a:br>
              <a:rPr lang="en-US" sz="1800" dirty="0"/>
            </a:br>
            <a:r>
              <a:rPr lang="en-US" sz="1800" dirty="0"/>
              <a:t>RELATIONS  </a:t>
            </a:r>
          </a:p>
        </p:txBody>
      </p:sp>
      <p:sp>
        <p:nvSpPr>
          <p:cNvPr id="14" name="Content Placeholder 13">
            <a:extLst>
              <a:ext uri="{FF2B5EF4-FFF2-40B4-BE49-F238E27FC236}">
                <a16:creationId xmlns:a16="http://schemas.microsoft.com/office/drawing/2014/main" id="{D5A817AE-5634-2E49-9597-86DDF09256F6}"/>
              </a:ext>
            </a:extLst>
          </p:cNvPr>
          <p:cNvSpPr>
            <a:spLocks noGrp="1"/>
          </p:cNvSpPr>
          <p:nvPr>
            <p:ph sz="half" idx="22"/>
          </p:nvPr>
        </p:nvSpPr>
        <p:spPr>
          <a:xfrm>
            <a:off x="3336961" y="2560069"/>
            <a:ext cx="2412999" cy="3497830"/>
          </a:xfrm>
        </p:spPr>
        <p:txBody>
          <a:bodyPr/>
          <a:lstStyle/>
          <a:p>
            <a:r>
              <a:rPr lang="en-US" sz="1000" dirty="0"/>
              <a:t>We get coverage for our clients by pitching handcrafted storylines personally and often. We do not mass pitch press releases (we use press releases to get everyone on the same page, and for lower tier trade media aggregation). We create pitch banks of ideas – including current articles and events on which we can response pitch – and we don’t let a day go by without a pitch going out. </a:t>
            </a:r>
            <a:br>
              <a:rPr lang="en-US" sz="1000" dirty="0"/>
            </a:br>
            <a:br>
              <a:rPr lang="en-US" sz="1000" i="1" dirty="0"/>
            </a:br>
            <a:r>
              <a:rPr lang="en-US" sz="1000" i="1" dirty="0">
                <a:solidFill>
                  <a:schemeClr val="tx2"/>
                </a:solidFill>
              </a:rPr>
              <a:t>What we need from you: customer success stories and newsworthy milestones we can turn into pitches. Compelling spokespeople who have opinions and are willing to share them, quickly</a:t>
            </a:r>
            <a:endParaRPr lang="en-US" sz="1000" dirty="0"/>
          </a:p>
        </p:txBody>
      </p:sp>
      <p:sp>
        <p:nvSpPr>
          <p:cNvPr id="8" name="Title 7">
            <a:extLst>
              <a:ext uri="{FF2B5EF4-FFF2-40B4-BE49-F238E27FC236}">
                <a16:creationId xmlns:a16="http://schemas.microsoft.com/office/drawing/2014/main" id="{831C411F-E987-234C-B47E-EFD6DA3295DC}"/>
              </a:ext>
            </a:extLst>
          </p:cNvPr>
          <p:cNvSpPr>
            <a:spLocks noGrp="1"/>
          </p:cNvSpPr>
          <p:nvPr>
            <p:ph type="title"/>
          </p:nvPr>
        </p:nvSpPr>
        <p:spPr/>
        <p:txBody>
          <a:bodyPr/>
          <a:lstStyle/>
          <a:p>
            <a:r>
              <a:rPr lang="en-US" dirty="0"/>
              <a:t>program </a:t>
            </a:r>
            <a:br>
              <a:rPr lang="en-US" dirty="0"/>
            </a:br>
            <a:r>
              <a:rPr lang="en-US" dirty="0"/>
              <a:t>overview</a:t>
            </a:r>
          </a:p>
        </p:txBody>
      </p:sp>
      <p:sp>
        <p:nvSpPr>
          <p:cNvPr id="15" name="Text Placeholder 8">
            <a:extLst>
              <a:ext uri="{FF2B5EF4-FFF2-40B4-BE49-F238E27FC236}">
                <a16:creationId xmlns:a16="http://schemas.microsoft.com/office/drawing/2014/main" id="{806816B8-93CD-7440-BFDD-CC0AF16B9074}"/>
              </a:ext>
            </a:extLst>
          </p:cNvPr>
          <p:cNvSpPr txBox="1">
            <a:spLocks/>
          </p:cNvSpPr>
          <p:nvPr/>
        </p:nvSpPr>
        <p:spPr>
          <a:xfrm>
            <a:off x="6140521" y="1710544"/>
            <a:ext cx="2235199" cy="80558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nSpc>
                <a:spcPts val="1800"/>
              </a:lnSpc>
            </a:pPr>
            <a:r>
              <a:rPr lang="en-US" sz="1800" dirty="0"/>
              <a:t>THOUGHT </a:t>
            </a:r>
            <a:br>
              <a:rPr lang="en-US" sz="1800" dirty="0"/>
            </a:br>
            <a:r>
              <a:rPr lang="en-US" sz="1800" dirty="0"/>
              <a:t>LEADERSHIP </a:t>
            </a:r>
            <a:br>
              <a:rPr lang="en-US" sz="1800" dirty="0"/>
            </a:br>
            <a:r>
              <a:rPr lang="en-US" sz="1800" dirty="0"/>
              <a:t>CONTENT</a:t>
            </a:r>
          </a:p>
        </p:txBody>
      </p:sp>
      <p:sp>
        <p:nvSpPr>
          <p:cNvPr id="16" name="Content Placeholder 9">
            <a:extLst>
              <a:ext uri="{FF2B5EF4-FFF2-40B4-BE49-F238E27FC236}">
                <a16:creationId xmlns:a16="http://schemas.microsoft.com/office/drawing/2014/main" id="{620D9226-D2C1-654E-9FB0-ADB97309C189}"/>
              </a:ext>
            </a:extLst>
          </p:cNvPr>
          <p:cNvSpPr txBox="1">
            <a:spLocks/>
          </p:cNvSpPr>
          <p:nvPr/>
        </p:nvSpPr>
        <p:spPr>
          <a:xfrm>
            <a:off x="6140521" y="2560069"/>
            <a:ext cx="2412999" cy="349783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000" dirty="0"/>
              <a:t>Media rooms are being decimated by layoffs, and </a:t>
            </a:r>
            <a:r>
              <a:rPr lang="en-US" sz="1000" dirty="0" err="1"/>
              <a:t>LineVision</a:t>
            </a:r>
            <a:r>
              <a:rPr lang="en-US" sz="1000" dirty="0"/>
              <a:t> has a topic (separate of the product) on which to educate its audience – these two things can equal a lot of opportunity for contributed content placement across all sectors of media for </a:t>
            </a:r>
            <a:r>
              <a:rPr lang="en-US" sz="1000" dirty="0" err="1"/>
              <a:t>LineVision</a:t>
            </a:r>
            <a:r>
              <a:rPr lang="en-US" sz="1000" dirty="0"/>
              <a:t> leaders. We recommend increasing quantity and consistency of blog posting – those topics can also be used (tweaked) for contributed content.</a:t>
            </a:r>
            <a:br>
              <a:rPr lang="en-US" sz="1000" dirty="0"/>
            </a:br>
            <a:br>
              <a:rPr lang="en-US" sz="1000" i="1" dirty="0"/>
            </a:br>
            <a:r>
              <a:rPr lang="en-US" sz="1000" i="1" dirty="0">
                <a:solidFill>
                  <a:schemeClr val="tx2"/>
                </a:solidFill>
              </a:rPr>
              <a:t>What we need from you: we’ll secure the opportunities and outline the needs of the piece; you’ll need to do the writing internally above 1 piece a month. </a:t>
            </a:r>
          </a:p>
        </p:txBody>
      </p:sp>
      <p:sp>
        <p:nvSpPr>
          <p:cNvPr id="17" name="Text Placeholder 12">
            <a:extLst>
              <a:ext uri="{FF2B5EF4-FFF2-40B4-BE49-F238E27FC236}">
                <a16:creationId xmlns:a16="http://schemas.microsoft.com/office/drawing/2014/main" id="{4171987F-6397-294D-9A30-E4320A6E372D}"/>
              </a:ext>
            </a:extLst>
          </p:cNvPr>
          <p:cNvSpPr txBox="1">
            <a:spLocks/>
          </p:cNvSpPr>
          <p:nvPr/>
        </p:nvSpPr>
        <p:spPr>
          <a:xfrm>
            <a:off x="8944081" y="1710544"/>
            <a:ext cx="2111339" cy="4285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nSpc>
                <a:spcPts val="1800"/>
              </a:lnSpc>
            </a:pPr>
            <a:r>
              <a:rPr lang="en-US" sz="1800" dirty="0"/>
              <a:t>EVENTS </a:t>
            </a:r>
            <a:br>
              <a:rPr lang="en-US" sz="1800" dirty="0"/>
            </a:br>
            <a:r>
              <a:rPr lang="en-US" sz="1800" dirty="0"/>
              <a:t>AND </a:t>
            </a:r>
            <a:br>
              <a:rPr lang="en-US" sz="1800" dirty="0"/>
            </a:br>
            <a:r>
              <a:rPr lang="en-US" sz="1800" dirty="0"/>
              <a:t>PARTNERSHIPS </a:t>
            </a:r>
          </a:p>
        </p:txBody>
      </p:sp>
      <p:sp>
        <p:nvSpPr>
          <p:cNvPr id="18" name="Content Placeholder 13">
            <a:extLst>
              <a:ext uri="{FF2B5EF4-FFF2-40B4-BE49-F238E27FC236}">
                <a16:creationId xmlns:a16="http://schemas.microsoft.com/office/drawing/2014/main" id="{E5E2749B-6AFE-484A-950B-1F410CF48BCB}"/>
              </a:ext>
            </a:extLst>
          </p:cNvPr>
          <p:cNvSpPr txBox="1">
            <a:spLocks/>
          </p:cNvSpPr>
          <p:nvPr/>
        </p:nvSpPr>
        <p:spPr>
          <a:xfrm>
            <a:off x="8944081" y="2560069"/>
            <a:ext cx="2412999" cy="349783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000" dirty="0"/>
              <a:t>Participating in events, sponsoring key research, partnering with industry leaders to push an agenda forward – these are all areas in which INK has experience and can help. We’d manage speaker submissions and share strategy and ideas for making the most of your presence (even virtually) at key events throughout the year.</a:t>
            </a:r>
            <a:br>
              <a:rPr lang="en-US" sz="1000" dirty="0"/>
            </a:br>
            <a:br>
              <a:rPr lang="en-US" sz="1000" dirty="0"/>
            </a:br>
            <a:r>
              <a:rPr lang="en-US" sz="1000" i="1" dirty="0">
                <a:solidFill>
                  <a:schemeClr val="tx2"/>
                </a:solidFill>
              </a:rPr>
              <a:t>What we need from you: alignment on prioritization of events, availability of spokespeople</a:t>
            </a:r>
            <a:endParaRPr lang="en-US" sz="1000" dirty="0">
              <a:solidFill>
                <a:schemeClr val="tx2"/>
              </a:solidFill>
            </a:endParaRPr>
          </a:p>
        </p:txBody>
      </p:sp>
      <p:sp>
        <p:nvSpPr>
          <p:cNvPr id="19" name="Rectangle 18">
            <a:extLst>
              <a:ext uri="{FF2B5EF4-FFF2-40B4-BE49-F238E27FC236}">
                <a16:creationId xmlns:a16="http://schemas.microsoft.com/office/drawing/2014/main" id="{9D0D578F-7C1D-5348-96A3-F323DF209482}"/>
              </a:ext>
            </a:extLst>
          </p:cNvPr>
          <p:cNvSpPr/>
          <p:nvPr/>
        </p:nvSpPr>
        <p:spPr>
          <a:xfrm>
            <a:off x="4656027" y="0"/>
            <a:ext cx="4175349" cy="1719882"/>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Customize for your unique </a:t>
            </a:r>
            <a:r>
              <a:rPr lang="en-US" dirty="0" err="1">
                <a:latin typeface="Franklin Gothic Medium" panose="020B0603020102020204" pitchFamily="34" charset="0"/>
              </a:rPr>
              <a:t>opp</a:t>
            </a:r>
            <a:endParaRPr lang="en-US" dirty="0">
              <a:latin typeface="Franklin Gothic Medium" panose="020B0603020102020204" pitchFamily="34" charset="0"/>
            </a:endParaRPr>
          </a:p>
        </p:txBody>
      </p:sp>
    </p:spTree>
    <p:extLst>
      <p:ext uri="{BB962C8B-B14F-4D97-AF65-F5344CB8AC3E}">
        <p14:creationId xmlns:p14="http://schemas.microsoft.com/office/powerpoint/2010/main" val="156241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E4394F-FAED-CB48-AE85-95DAD0EB3F0D}"/>
              </a:ext>
            </a:extLst>
          </p:cNvPr>
          <p:cNvSpPr>
            <a:spLocks noGrp="1"/>
          </p:cNvSpPr>
          <p:nvPr>
            <p:ph type="sldNum" sz="quarter" idx="12"/>
          </p:nvPr>
        </p:nvSpPr>
        <p:spPr/>
        <p:txBody>
          <a:bodyPr/>
          <a:lstStyle/>
          <a:p>
            <a:fld id="{B15A4BD5-B51F-9048-892F-7599ACE81F82}" type="slidenum">
              <a:rPr lang="en-US" smtClean="0"/>
              <a:pPr/>
              <a:t>29</a:t>
            </a:fld>
            <a:endParaRPr lang="en-US"/>
          </a:p>
        </p:txBody>
      </p:sp>
      <p:sp>
        <p:nvSpPr>
          <p:cNvPr id="7" name="Footer Placeholder 6">
            <a:extLst>
              <a:ext uri="{FF2B5EF4-FFF2-40B4-BE49-F238E27FC236}">
                <a16:creationId xmlns:a16="http://schemas.microsoft.com/office/drawing/2014/main" id="{6053DEDF-23F1-CC4F-A8A1-A5E753BE4FF1}"/>
              </a:ext>
            </a:extLst>
          </p:cNvPr>
          <p:cNvSpPr>
            <a:spLocks noGrp="1"/>
          </p:cNvSpPr>
          <p:nvPr>
            <p:ph type="ftr" sz="quarter" idx="16"/>
          </p:nvPr>
        </p:nvSpPr>
        <p:spPr/>
        <p:txBody>
          <a:bodyPr/>
          <a:lstStyle/>
          <a:p>
            <a:r>
              <a:rPr lang="en-US"/>
              <a:t>INK-CO.COM  |</a:t>
            </a:r>
          </a:p>
        </p:txBody>
      </p:sp>
      <p:sp>
        <p:nvSpPr>
          <p:cNvPr id="9" name="Text Placeholder 8">
            <a:extLst>
              <a:ext uri="{FF2B5EF4-FFF2-40B4-BE49-F238E27FC236}">
                <a16:creationId xmlns:a16="http://schemas.microsoft.com/office/drawing/2014/main" id="{95B5D574-69B3-DF4E-AA88-06D3679AE7EE}"/>
              </a:ext>
            </a:extLst>
          </p:cNvPr>
          <p:cNvSpPr>
            <a:spLocks noGrp="1"/>
          </p:cNvSpPr>
          <p:nvPr>
            <p:ph type="body" idx="17"/>
          </p:nvPr>
        </p:nvSpPr>
        <p:spPr>
          <a:xfrm>
            <a:off x="533401" y="1710544"/>
            <a:ext cx="2235199" cy="805589"/>
          </a:xfrm>
        </p:spPr>
        <p:txBody>
          <a:bodyPr anchor="t"/>
          <a:lstStyle/>
          <a:p>
            <a:pPr>
              <a:lnSpc>
                <a:spcPts val="1800"/>
              </a:lnSpc>
            </a:pPr>
            <a:r>
              <a:rPr lang="en-US" sz="1800" dirty="0"/>
              <a:t>AUDIENCE </a:t>
            </a:r>
            <a:br>
              <a:rPr lang="en-US" sz="1800" dirty="0"/>
            </a:br>
            <a:r>
              <a:rPr lang="en-US" sz="1800" dirty="0"/>
              <a:t>UNDERSTANDING + </a:t>
            </a:r>
            <a:br>
              <a:rPr lang="en-US" sz="1800" dirty="0"/>
            </a:br>
            <a:r>
              <a:rPr lang="en-US" sz="1800" dirty="0"/>
              <a:t>MEDIA POSITIONING  </a:t>
            </a:r>
          </a:p>
        </p:txBody>
      </p:sp>
      <p:sp>
        <p:nvSpPr>
          <p:cNvPr id="10" name="Content Placeholder 9">
            <a:extLst>
              <a:ext uri="{FF2B5EF4-FFF2-40B4-BE49-F238E27FC236}">
                <a16:creationId xmlns:a16="http://schemas.microsoft.com/office/drawing/2014/main" id="{C9718EE2-B3B2-3D46-9967-B4F46529EEFA}"/>
              </a:ext>
            </a:extLst>
          </p:cNvPr>
          <p:cNvSpPr>
            <a:spLocks noGrp="1"/>
          </p:cNvSpPr>
          <p:nvPr>
            <p:ph sz="half" idx="18"/>
          </p:nvPr>
        </p:nvSpPr>
        <p:spPr>
          <a:xfrm>
            <a:off x="533401" y="2560069"/>
            <a:ext cx="2412999" cy="3497830"/>
          </a:xfrm>
        </p:spPr>
        <p:txBody>
          <a:bodyPr/>
          <a:lstStyle/>
          <a:p>
            <a:pPr>
              <a:spcBef>
                <a:spcPts val="0"/>
              </a:spcBef>
            </a:pPr>
            <a:r>
              <a:rPr lang="en-US" dirty="0"/>
              <a:t>Finesse key corporate messages into campaigns that inform, educate and persuade key stakeholders</a:t>
            </a:r>
          </a:p>
        </p:txBody>
      </p:sp>
      <p:sp>
        <p:nvSpPr>
          <p:cNvPr id="13" name="Text Placeholder 12">
            <a:extLst>
              <a:ext uri="{FF2B5EF4-FFF2-40B4-BE49-F238E27FC236}">
                <a16:creationId xmlns:a16="http://schemas.microsoft.com/office/drawing/2014/main" id="{D42ED877-779B-9C43-9D91-F9A7F71C86C7}"/>
              </a:ext>
            </a:extLst>
          </p:cNvPr>
          <p:cNvSpPr>
            <a:spLocks noGrp="1"/>
          </p:cNvSpPr>
          <p:nvPr>
            <p:ph type="body" idx="21"/>
          </p:nvPr>
        </p:nvSpPr>
        <p:spPr>
          <a:xfrm>
            <a:off x="3336961" y="1710544"/>
            <a:ext cx="2111339" cy="428521"/>
          </a:xfrm>
        </p:spPr>
        <p:txBody>
          <a:bodyPr anchor="t"/>
          <a:lstStyle/>
          <a:p>
            <a:pPr>
              <a:lnSpc>
                <a:spcPts val="1800"/>
              </a:lnSpc>
            </a:pPr>
            <a:r>
              <a:rPr lang="en-US" sz="1800" dirty="0"/>
              <a:t>MEDIA AND </a:t>
            </a:r>
            <a:br>
              <a:rPr lang="en-US" sz="1800" dirty="0"/>
            </a:br>
            <a:r>
              <a:rPr lang="en-US" sz="1800" dirty="0"/>
              <a:t>ANALYST</a:t>
            </a:r>
            <a:br>
              <a:rPr lang="en-US" sz="1800" dirty="0"/>
            </a:br>
            <a:r>
              <a:rPr lang="en-US" sz="1800" dirty="0"/>
              <a:t>RELATIONS  </a:t>
            </a:r>
          </a:p>
        </p:txBody>
      </p:sp>
      <p:sp>
        <p:nvSpPr>
          <p:cNvPr id="14" name="Content Placeholder 13">
            <a:extLst>
              <a:ext uri="{FF2B5EF4-FFF2-40B4-BE49-F238E27FC236}">
                <a16:creationId xmlns:a16="http://schemas.microsoft.com/office/drawing/2014/main" id="{D5A817AE-5634-2E49-9597-86DDF09256F6}"/>
              </a:ext>
            </a:extLst>
          </p:cNvPr>
          <p:cNvSpPr>
            <a:spLocks noGrp="1"/>
          </p:cNvSpPr>
          <p:nvPr>
            <p:ph sz="half" idx="22"/>
          </p:nvPr>
        </p:nvSpPr>
        <p:spPr>
          <a:xfrm>
            <a:off x="3336961" y="2560069"/>
            <a:ext cx="2412999" cy="3497830"/>
          </a:xfrm>
        </p:spPr>
        <p:txBody>
          <a:bodyPr/>
          <a:lstStyle/>
          <a:p>
            <a:pPr>
              <a:spcBef>
                <a:spcPts val="0"/>
              </a:spcBef>
              <a:spcAft>
                <a:spcPts val="1800"/>
              </a:spcAft>
            </a:pPr>
            <a:r>
              <a:rPr lang="en-US" dirty="0"/>
              <a:t>Handcraft storylines </a:t>
            </a:r>
          </a:p>
          <a:p>
            <a:pPr>
              <a:spcBef>
                <a:spcPts val="0"/>
              </a:spcBef>
              <a:spcAft>
                <a:spcPts val="1800"/>
              </a:spcAft>
            </a:pPr>
            <a:r>
              <a:rPr lang="en-US" dirty="0"/>
              <a:t>Develop pitch bank of ideas</a:t>
            </a:r>
          </a:p>
          <a:p>
            <a:pPr>
              <a:spcBef>
                <a:spcPts val="0"/>
              </a:spcBef>
              <a:spcAft>
                <a:spcPts val="1800"/>
              </a:spcAft>
            </a:pPr>
            <a:r>
              <a:rPr lang="en-US" dirty="0"/>
              <a:t>Pitch every day</a:t>
            </a:r>
          </a:p>
        </p:txBody>
      </p:sp>
      <p:sp>
        <p:nvSpPr>
          <p:cNvPr id="8" name="Title 7">
            <a:extLst>
              <a:ext uri="{FF2B5EF4-FFF2-40B4-BE49-F238E27FC236}">
                <a16:creationId xmlns:a16="http://schemas.microsoft.com/office/drawing/2014/main" id="{831C411F-E987-234C-B47E-EFD6DA3295DC}"/>
              </a:ext>
            </a:extLst>
          </p:cNvPr>
          <p:cNvSpPr>
            <a:spLocks noGrp="1"/>
          </p:cNvSpPr>
          <p:nvPr>
            <p:ph type="title"/>
          </p:nvPr>
        </p:nvSpPr>
        <p:spPr/>
        <p:txBody>
          <a:bodyPr/>
          <a:lstStyle/>
          <a:p>
            <a:r>
              <a:rPr lang="en-US" dirty="0"/>
              <a:t>program </a:t>
            </a:r>
            <a:br>
              <a:rPr lang="en-US" dirty="0"/>
            </a:br>
            <a:r>
              <a:rPr lang="en-US" dirty="0"/>
              <a:t>overview</a:t>
            </a:r>
          </a:p>
        </p:txBody>
      </p:sp>
      <p:sp>
        <p:nvSpPr>
          <p:cNvPr id="15" name="Text Placeholder 8">
            <a:extLst>
              <a:ext uri="{FF2B5EF4-FFF2-40B4-BE49-F238E27FC236}">
                <a16:creationId xmlns:a16="http://schemas.microsoft.com/office/drawing/2014/main" id="{806816B8-93CD-7440-BFDD-CC0AF16B9074}"/>
              </a:ext>
            </a:extLst>
          </p:cNvPr>
          <p:cNvSpPr txBox="1">
            <a:spLocks/>
          </p:cNvSpPr>
          <p:nvPr/>
        </p:nvSpPr>
        <p:spPr>
          <a:xfrm>
            <a:off x="6140521" y="1710544"/>
            <a:ext cx="2235199" cy="80558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nSpc>
                <a:spcPts val="1800"/>
              </a:lnSpc>
            </a:pPr>
            <a:r>
              <a:rPr lang="en-US" sz="1800" dirty="0"/>
              <a:t>THOUGHT </a:t>
            </a:r>
            <a:br>
              <a:rPr lang="en-US" sz="1800" dirty="0"/>
            </a:br>
            <a:r>
              <a:rPr lang="en-US" sz="1800" dirty="0"/>
              <a:t>LEADERSHIP </a:t>
            </a:r>
            <a:br>
              <a:rPr lang="en-US" sz="1800" dirty="0"/>
            </a:br>
            <a:r>
              <a:rPr lang="en-US" sz="1800" dirty="0"/>
              <a:t>CONTENT</a:t>
            </a:r>
          </a:p>
        </p:txBody>
      </p:sp>
      <p:sp>
        <p:nvSpPr>
          <p:cNvPr id="16" name="Content Placeholder 9">
            <a:extLst>
              <a:ext uri="{FF2B5EF4-FFF2-40B4-BE49-F238E27FC236}">
                <a16:creationId xmlns:a16="http://schemas.microsoft.com/office/drawing/2014/main" id="{620D9226-D2C1-654E-9FB0-ADB97309C189}"/>
              </a:ext>
            </a:extLst>
          </p:cNvPr>
          <p:cNvSpPr txBox="1">
            <a:spLocks/>
          </p:cNvSpPr>
          <p:nvPr/>
        </p:nvSpPr>
        <p:spPr>
          <a:xfrm>
            <a:off x="6140521" y="2560069"/>
            <a:ext cx="2412999" cy="349783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spcAft>
                <a:spcPts val="1800"/>
              </a:spcAft>
            </a:pPr>
            <a:r>
              <a:rPr lang="en-US" dirty="0"/>
              <a:t>Mine </a:t>
            </a:r>
            <a:r>
              <a:rPr lang="en-US" dirty="0" err="1"/>
              <a:t>FlashParking’s</a:t>
            </a:r>
            <a:r>
              <a:rPr lang="en-US" dirty="0"/>
              <a:t> data</a:t>
            </a:r>
          </a:p>
          <a:p>
            <a:pPr>
              <a:spcBef>
                <a:spcPts val="0"/>
              </a:spcBef>
              <a:spcAft>
                <a:spcPts val="1800"/>
              </a:spcAft>
            </a:pPr>
            <a:r>
              <a:rPr lang="en-US" dirty="0"/>
              <a:t>Create market insights that bring value to key audiences</a:t>
            </a:r>
          </a:p>
          <a:p>
            <a:pPr>
              <a:spcBef>
                <a:spcPts val="0"/>
              </a:spcBef>
              <a:spcAft>
                <a:spcPts val="1800"/>
              </a:spcAft>
            </a:pPr>
            <a:r>
              <a:rPr lang="en-US" dirty="0"/>
              <a:t>SME interviews and </a:t>
            </a:r>
            <a:br>
              <a:rPr lang="en-US" dirty="0"/>
            </a:br>
            <a:r>
              <a:rPr lang="en-US" dirty="0"/>
              <a:t>POV identification</a:t>
            </a:r>
            <a:endParaRPr lang="en-US" i="1" dirty="0"/>
          </a:p>
        </p:txBody>
      </p:sp>
      <p:sp>
        <p:nvSpPr>
          <p:cNvPr id="17" name="Text Placeholder 12">
            <a:extLst>
              <a:ext uri="{FF2B5EF4-FFF2-40B4-BE49-F238E27FC236}">
                <a16:creationId xmlns:a16="http://schemas.microsoft.com/office/drawing/2014/main" id="{4171987F-6397-294D-9A30-E4320A6E372D}"/>
              </a:ext>
            </a:extLst>
          </p:cNvPr>
          <p:cNvSpPr txBox="1">
            <a:spLocks/>
          </p:cNvSpPr>
          <p:nvPr/>
        </p:nvSpPr>
        <p:spPr>
          <a:xfrm>
            <a:off x="8944081" y="1710544"/>
            <a:ext cx="2111339" cy="4285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Demi Cond" panose="020B0603020102020204" pitchFamily="34" charset="0"/>
                <a:cs typeface="Franklin Gothic Demi Cond" panose="020B0603020102020204" pitchFamily="34" charset="0"/>
              </a:defRPr>
            </a:lvl1pPr>
            <a:lvl2pPr marL="457200" indent="0" algn="l" defTabSz="914400" rtl="0" eaLnBrk="1" latinLnBrk="0" hangingPunct="1">
              <a:lnSpc>
                <a:spcPct val="112000"/>
              </a:lnSpc>
              <a:spcBef>
                <a:spcPts val="1600"/>
              </a:spcBef>
              <a:spcAft>
                <a:spcPts val="0"/>
              </a:spcAft>
              <a:buFont typeface="Arial"/>
              <a:buNone/>
              <a:defRPr sz="20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914400" indent="0" algn="l" defTabSz="914400" rtl="0" eaLnBrk="1" latinLnBrk="0" hangingPunct="1">
              <a:lnSpc>
                <a:spcPct val="112000"/>
              </a:lnSpc>
              <a:spcBef>
                <a:spcPts val="1600"/>
              </a:spcBef>
              <a:spcAft>
                <a:spcPts val="0"/>
              </a:spcAft>
              <a:buFont typeface="Arial"/>
              <a:buNone/>
              <a:defRPr sz="18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3716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1828800" indent="0" algn="l" defTabSz="914400" rtl="0" eaLnBrk="1" latinLnBrk="0" hangingPunct="1">
              <a:lnSpc>
                <a:spcPct val="112000"/>
              </a:lnSpc>
              <a:spcBef>
                <a:spcPts val="1600"/>
              </a:spcBef>
              <a:spcAft>
                <a:spcPts val="0"/>
              </a:spcAft>
              <a:buFont typeface="Arial"/>
              <a:buNone/>
              <a:defRPr sz="1600" b="1"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pPr>
              <a:lnSpc>
                <a:spcPts val="1800"/>
              </a:lnSpc>
            </a:pPr>
            <a:r>
              <a:rPr lang="en-US" sz="1800" dirty="0"/>
              <a:t>EVENTS </a:t>
            </a:r>
            <a:br>
              <a:rPr lang="en-US" sz="1800" dirty="0"/>
            </a:br>
            <a:r>
              <a:rPr lang="en-US" sz="1800" dirty="0"/>
              <a:t>AND </a:t>
            </a:r>
            <a:br>
              <a:rPr lang="en-US" sz="1800" dirty="0"/>
            </a:br>
            <a:r>
              <a:rPr lang="en-US" sz="1800" dirty="0"/>
              <a:t>PARTNERSHIPS </a:t>
            </a:r>
          </a:p>
        </p:txBody>
      </p:sp>
      <p:sp>
        <p:nvSpPr>
          <p:cNvPr id="18" name="Content Placeholder 13">
            <a:extLst>
              <a:ext uri="{FF2B5EF4-FFF2-40B4-BE49-F238E27FC236}">
                <a16:creationId xmlns:a16="http://schemas.microsoft.com/office/drawing/2014/main" id="{E5E2749B-6AFE-484A-950B-1F410CF48BCB}"/>
              </a:ext>
            </a:extLst>
          </p:cNvPr>
          <p:cNvSpPr txBox="1">
            <a:spLocks/>
          </p:cNvSpPr>
          <p:nvPr/>
        </p:nvSpPr>
        <p:spPr>
          <a:xfrm>
            <a:off x="8944081" y="2560069"/>
            <a:ext cx="2412999" cy="349783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spcAft>
                <a:spcPts val="1800"/>
              </a:spcAft>
            </a:pPr>
            <a:r>
              <a:rPr lang="en-US" dirty="0"/>
              <a:t>Manage speaker submissions </a:t>
            </a:r>
          </a:p>
          <a:p>
            <a:pPr>
              <a:spcBef>
                <a:spcPts val="0"/>
              </a:spcBef>
              <a:spcAft>
                <a:spcPts val="1800"/>
              </a:spcAft>
            </a:pPr>
            <a:r>
              <a:rPr lang="en-US" dirty="0"/>
              <a:t>Consult on event </a:t>
            </a:r>
            <a:br>
              <a:rPr lang="en-US" dirty="0"/>
            </a:br>
            <a:r>
              <a:rPr lang="en-US" dirty="0"/>
              <a:t>presence strategy</a:t>
            </a:r>
          </a:p>
        </p:txBody>
      </p:sp>
    </p:spTree>
    <p:extLst>
      <p:ext uri="{BB962C8B-B14F-4D97-AF65-F5344CB8AC3E}">
        <p14:creationId xmlns:p14="http://schemas.microsoft.com/office/powerpoint/2010/main" val="4278468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F4AA5-6D94-AB4C-BF7D-4DAC5D80C081}"/>
              </a:ext>
            </a:extLst>
          </p:cNvPr>
          <p:cNvSpPr txBox="1"/>
          <p:nvPr/>
        </p:nvSpPr>
        <p:spPr>
          <a:xfrm>
            <a:off x="1865755" y="1492530"/>
            <a:ext cx="8460490" cy="3872940"/>
          </a:xfrm>
          <a:prstGeom prst="rect">
            <a:avLst/>
          </a:prstGeom>
          <a:solidFill>
            <a:srgbClr val="D75A6A"/>
          </a:solidFill>
        </p:spPr>
        <p:txBody>
          <a:bodyPr wrap="square" lIns="0" tIns="0" rIns="0" bIns="0" rtlCol="0" anchor="ctr">
            <a:noAutofit/>
          </a:bodyPr>
          <a:lstStyle/>
          <a:p>
            <a:pPr algn="ctr"/>
            <a:r>
              <a:rPr lang="en-US" sz="4400" b="1" dirty="0">
                <a:latin typeface="Franklin Gothic Demi Cond" panose="020B0603020102020204" pitchFamily="34" charset="0"/>
                <a:cs typeface="Arial" panose="020B0604020202020204" pitchFamily="34" charset="0"/>
              </a:rPr>
              <a:t>INTRODUCING INK</a:t>
            </a:r>
          </a:p>
          <a:p>
            <a:pPr algn="ctr"/>
            <a:r>
              <a:rPr lang="en-US" sz="4400" b="1" dirty="0">
                <a:solidFill>
                  <a:schemeClr val="bg1"/>
                </a:solidFill>
                <a:latin typeface="Franklin Gothic Demi Cond" panose="020B0603020102020204" pitchFamily="34" charset="0"/>
                <a:cs typeface="Arial" panose="020B0604020202020204" pitchFamily="34" charset="0"/>
              </a:rPr>
              <a:t>SLIDE OPTIONS</a:t>
            </a:r>
          </a:p>
        </p:txBody>
      </p:sp>
    </p:spTree>
    <p:extLst>
      <p:ext uri="{BB962C8B-B14F-4D97-AF65-F5344CB8AC3E}">
        <p14:creationId xmlns:p14="http://schemas.microsoft.com/office/powerpoint/2010/main" val="1197490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F4AA5-6D94-AB4C-BF7D-4DAC5D80C081}"/>
              </a:ext>
            </a:extLst>
          </p:cNvPr>
          <p:cNvSpPr txBox="1"/>
          <p:nvPr/>
        </p:nvSpPr>
        <p:spPr>
          <a:xfrm>
            <a:off x="1865755" y="1492530"/>
            <a:ext cx="8460490" cy="3872940"/>
          </a:xfrm>
          <a:prstGeom prst="rect">
            <a:avLst/>
          </a:prstGeom>
          <a:solidFill>
            <a:srgbClr val="D75A6A"/>
          </a:solidFill>
        </p:spPr>
        <p:txBody>
          <a:bodyPr wrap="square" lIns="0" tIns="0" rIns="0" bIns="0" rtlCol="0" anchor="ctr">
            <a:noAutofit/>
          </a:bodyPr>
          <a:lstStyle/>
          <a:p>
            <a:pPr algn="ctr"/>
            <a:r>
              <a:rPr lang="en-US" sz="4400" b="1" dirty="0">
                <a:latin typeface="Franklin Gothic Demi Cond" panose="020B0603020102020204" pitchFamily="34" charset="0"/>
              </a:rPr>
              <a:t>PROGRAM SPECIFICS</a:t>
            </a:r>
          </a:p>
          <a:p>
            <a:pPr algn="ctr"/>
            <a:r>
              <a:rPr lang="en-US" sz="4400" b="1" dirty="0">
                <a:solidFill>
                  <a:schemeClr val="bg1"/>
                </a:solidFill>
                <a:latin typeface="Franklin Gothic Demi Cond" panose="020B0603020102020204" pitchFamily="34" charset="0"/>
                <a:cs typeface="Arial" panose="020B0604020202020204" pitchFamily="34" charset="0"/>
              </a:rPr>
              <a:t>SLIDE OPTIONS</a:t>
            </a:r>
          </a:p>
        </p:txBody>
      </p:sp>
    </p:spTree>
    <p:extLst>
      <p:ext uri="{BB962C8B-B14F-4D97-AF65-F5344CB8AC3E}">
        <p14:creationId xmlns:p14="http://schemas.microsoft.com/office/powerpoint/2010/main" val="2379777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31</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b="1" dirty="0">
                <a:latin typeface="Franklin Gothic Demi Cond" panose="020B0603020102020204" pitchFamily="34" charset="0"/>
              </a:rPr>
              <a:t>Pitch </a:t>
            </a:r>
            <a:br>
              <a:rPr lang="en-US" b="1" dirty="0">
                <a:latin typeface="Franklin Gothic Demi Cond" panose="020B0603020102020204" pitchFamily="34" charset="0"/>
              </a:rPr>
            </a:br>
            <a:r>
              <a:rPr lang="en-US" b="1" dirty="0">
                <a:latin typeface="Franklin Gothic Demi Cond" panose="020B0603020102020204" pitchFamily="34" charset="0"/>
              </a:rPr>
              <a:t>angles</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20" y="222172"/>
            <a:ext cx="5823188" cy="1310458"/>
          </a:xfrm>
        </p:spPr>
        <p:txBody>
          <a:bodyPr/>
          <a:lstStyle/>
          <a:p>
            <a:r>
              <a:rPr lang="en-US" sz="1200" dirty="0">
                <a:latin typeface="Franklin Gothic Book" panose="020B0503020102020204" pitchFamily="34" charset="0"/>
              </a:rPr>
              <a:t>While part of our outreach will focus solely on Khoros Care, we’ll also leverage the brand awareness around the other products in the Khoros suite to our advantage. We’ve mapped our pitch angles to company-wide campaigns to cross-promote Care and convey why a fully-integrated program (Marketing + Care + Communities) is the most effective solution for customer engagement. We’ve also identified angles that can tie Khoros Care to the central topic driving 2020’s news - COVID-19.</a:t>
            </a:r>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extLst>
              <p:ext uri="{D42A27DB-BD31-4B8C-83A1-F6EECF244321}">
                <p14:modId xmlns:p14="http://schemas.microsoft.com/office/powerpoint/2010/main" val="453167949"/>
              </p:ext>
            </p:extLst>
          </p:nvPr>
        </p:nvGraphicFramePr>
        <p:xfrm>
          <a:off x="419100" y="1954144"/>
          <a:ext cx="11366499" cy="4180840"/>
        </p:xfrm>
        <a:graphic>
          <a:graphicData uri="http://schemas.openxmlformats.org/drawingml/2006/table">
            <a:tbl>
              <a:tblPr firstRow="1" bandRow="1">
                <a:tableStyleId>{5C22544A-7EE6-4342-B048-85BDC9FD1C3A}</a:tableStyleId>
              </a:tblPr>
              <a:tblGrid>
                <a:gridCol w="1049663">
                  <a:extLst>
                    <a:ext uri="{9D8B030D-6E8A-4147-A177-3AD203B41FA5}">
                      <a16:colId xmlns:a16="http://schemas.microsoft.com/office/drawing/2014/main" val="428283620"/>
                    </a:ext>
                  </a:extLst>
                </a:gridCol>
                <a:gridCol w="2579209">
                  <a:extLst>
                    <a:ext uri="{9D8B030D-6E8A-4147-A177-3AD203B41FA5}">
                      <a16:colId xmlns:a16="http://schemas.microsoft.com/office/drawing/2014/main" val="2978200568"/>
                    </a:ext>
                  </a:extLst>
                </a:gridCol>
                <a:gridCol w="2579209">
                  <a:extLst>
                    <a:ext uri="{9D8B030D-6E8A-4147-A177-3AD203B41FA5}">
                      <a16:colId xmlns:a16="http://schemas.microsoft.com/office/drawing/2014/main" val="4091011592"/>
                    </a:ext>
                  </a:extLst>
                </a:gridCol>
                <a:gridCol w="2579209">
                  <a:extLst>
                    <a:ext uri="{9D8B030D-6E8A-4147-A177-3AD203B41FA5}">
                      <a16:colId xmlns:a16="http://schemas.microsoft.com/office/drawing/2014/main" val="1734927748"/>
                    </a:ext>
                  </a:extLst>
                </a:gridCol>
                <a:gridCol w="2579209">
                  <a:extLst>
                    <a:ext uri="{9D8B030D-6E8A-4147-A177-3AD203B41FA5}">
                      <a16:colId xmlns:a16="http://schemas.microsoft.com/office/drawing/2014/main" val="268064749"/>
                    </a:ext>
                  </a:extLst>
                </a:gridCol>
              </a:tblGrid>
              <a:tr h="441826">
                <a:tc>
                  <a:txBody>
                    <a:bodyPr/>
                    <a:lstStyle/>
                    <a:p>
                      <a:pPr marL="0" marR="0" indent="0" algn="ctr" rtl="0" fontAlgn="ctr" latinLnBrk="0">
                        <a:lnSpc>
                          <a:spcPct val="100000"/>
                        </a:lnSpc>
                        <a:spcBef>
                          <a:spcPts val="0"/>
                        </a:spcBef>
                        <a:spcAft>
                          <a:spcPts val="0"/>
                        </a:spcAft>
                      </a:pPr>
                      <a:endParaRPr lang="en-US" sz="1200" dirty="0">
                        <a:solidFill>
                          <a:schemeClr val="accent4"/>
                        </a:solidFill>
                        <a:effectLst/>
                        <a:highlight>
                          <a:srgbClr val="FFFF00"/>
                        </a:highlight>
                        <a:latin typeface="Brandon Grotesque" panose="020B0503020203060202" pitchFamily="34" charset="77"/>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STREAMLINE </a:t>
                      </a:r>
                      <a:br>
                        <a:rPr lang="en-US" sz="1000" b="0" i="0" spc="100" baseline="0" dirty="0">
                          <a:solidFill>
                            <a:schemeClr val="accent4"/>
                          </a:solidFill>
                          <a:effectLst/>
                          <a:latin typeface="Franklin Gothic Demi" panose="020B0603020102020204" pitchFamily="34" charset="0"/>
                        </a:rPr>
                      </a:br>
                      <a:r>
                        <a:rPr lang="en-US" sz="1000" b="0" i="0" spc="100" baseline="0" dirty="0">
                          <a:solidFill>
                            <a:schemeClr val="accent4"/>
                          </a:solidFill>
                          <a:effectLst/>
                          <a:latin typeface="Franklin Gothic Demi" panose="020B0603020102020204" pitchFamily="34" charset="0"/>
                        </a:rPr>
                        <a:t>SOCIAL MARKETING</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1" i="0" spc="100" baseline="0" dirty="0">
                          <a:solidFill>
                            <a:schemeClr val="accent4"/>
                          </a:solidFill>
                          <a:effectLst/>
                          <a:latin typeface="Franklin Gothic Demi" panose="020B0603020102020204" pitchFamily="34" charset="0"/>
                        </a:rPr>
                        <a:t>DELIVER DIGITAL-FIRST </a:t>
                      </a:r>
                      <a:br>
                        <a:rPr lang="en-US" sz="1000" b="1" i="0" spc="100" baseline="0" dirty="0">
                          <a:solidFill>
                            <a:schemeClr val="accent4"/>
                          </a:solidFill>
                          <a:effectLst/>
                          <a:latin typeface="Franklin Gothic Demi" panose="020B0603020102020204" pitchFamily="34" charset="0"/>
                        </a:rPr>
                      </a:br>
                      <a:r>
                        <a:rPr lang="en-US" sz="1000" b="1" i="0" spc="100" baseline="0" dirty="0">
                          <a:solidFill>
                            <a:schemeClr val="accent4"/>
                          </a:solidFill>
                          <a:effectLst/>
                          <a:latin typeface="Franklin Gothic Demi" panose="020B0603020102020204" pitchFamily="34" charset="0"/>
                        </a:rPr>
                        <a:t>CUSTOMER CARE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1" i="0" spc="100" baseline="0" dirty="0">
                          <a:solidFill>
                            <a:schemeClr val="accent4"/>
                          </a:solidFill>
                          <a:effectLst/>
                          <a:latin typeface="Franklin Gothic Demi" panose="020B0603020102020204" pitchFamily="34" charset="0"/>
                        </a:rPr>
                        <a:t>BUILD </a:t>
                      </a:r>
                      <a:br>
                        <a:rPr lang="en-US" sz="1000" b="1" i="0" spc="100" baseline="0" dirty="0">
                          <a:solidFill>
                            <a:schemeClr val="accent4"/>
                          </a:solidFill>
                          <a:effectLst/>
                          <a:latin typeface="Franklin Gothic Demi" panose="020B0603020102020204" pitchFamily="34" charset="0"/>
                        </a:rPr>
                      </a:br>
                      <a:r>
                        <a:rPr lang="en-US" sz="1000" b="1" i="0" spc="100" baseline="0" dirty="0">
                          <a:solidFill>
                            <a:schemeClr val="accent4"/>
                          </a:solidFill>
                          <a:effectLst/>
                          <a:latin typeface="Franklin Gothic Demi" panose="020B0603020102020204" pitchFamily="34" charset="0"/>
                        </a:rPr>
                        <a:t>COMMUNITY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1" i="0" spc="100" baseline="0" dirty="0">
                          <a:solidFill>
                            <a:schemeClr val="accent4"/>
                          </a:solidFill>
                          <a:effectLst/>
                          <a:latin typeface="Franklin Gothic Demi" panose="020B0603020102020204" pitchFamily="34" charset="0"/>
                        </a:rPr>
                        <a:t>A COMPLETE DIGITAL-FIRST </a:t>
                      </a:r>
                      <a:br>
                        <a:rPr lang="en-US" sz="1000" b="1" i="0" spc="100" baseline="0" dirty="0">
                          <a:solidFill>
                            <a:schemeClr val="accent4"/>
                          </a:solidFill>
                          <a:effectLst/>
                          <a:latin typeface="Franklin Gothic Demi" panose="020B0603020102020204" pitchFamily="34" charset="0"/>
                        </a:rPr>
                      </a:br>
                      <a:r>
                        <a:rPr lang="en-US" sz="1000" b="1" i="0" spc="100" baseline="0" dirty="0">
                          <a:solidFill>
                            <a:schemeClr val="accent4"/>
                          </a:solidFill>
                          <a:effectLst/>
                          <a:latin typeface="Franklin Gothic Demi" panose="020B0603020102020204" pitchFamily="34" charset="0"/>
                        </a:rPr>
                        <a:t>CUSTOMER EXPERIENCE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1035837">
                <a:tc>
                  <a:txBody>
                    <a:bodyPr/>
                    <a:lstStyle/>
                    <a:p>
                      <a:pPr marL="0" marR="0" indent="0" algn="ctr" rtl="0" fontAlgn="t" latinLnBrk="0">
                        <a:lnSpc>
                          <a:spcPct val="100000"/>
                        </a:lnSpc>
                        <a:spcBef>
                          <a:spcPts val="0"/>
                        </a:spcBef>
                        <a:spcAft>
                          <a:spcPts val="0"/>
                        </a:spcAft>
                      </a:pPr>
                      <a:r>
                        <a:rPr lang="en-US" sz="1000" b="0" i="0" spc="0" dirty="0">
                          <a:effectLst/>
                          <a:latin typeface="Franklin Gothic Demi" panose="020B0603020102020204" pitchFamily="34" charset="0"/>
                        </a:rPr>
                        <a:t>Goal </a:t>
                      </a:r>
                      <a:br>
                        <a:rPr lang="en-US" sz="1000" b="0" i="0" spc="0" dirty="0">
                          <a:effectLst/>
                          <a:latin typeface="Franklin Gothic Demi" panose="020B0603020102020204" pitchFamily="34" charset="0"/>
                        </a:rPr>
                      </a:br>
                      <a:r>
                        <a:rPr lang="en-US" sz="1000" b="0" i="0" spc="0" dirty="0">
                          <a:effectLst/>
                          <a:latin typeface="Franklin Gothic Demi" panose="020B0603020102020204" pitchFamily="34" charset="0"/>
                        </a:rPr>
                        <a:t>Headlines</a:t>
                      </a:r>
                      <a:endParaRPr lang="en-US" sz="1000" b="0" i="0" dirty="0">
                        <a:effectLst/>
                        <a:latin typeface="Franklin Gothic Demi" panose="020B06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Data from social listening and customer care is crucial to marketing in the age of COVID</a:t>
                      </a:r>
                    </a:p>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How digital customer care and social listening strategies can inform marketing to today’s largely virtual customer base </a:t>
                      </a:r>
                      <a:endParaRPr lang="en-US" sz="90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How to gain customer trust through digital-first customer care </a:t>
                      </a:r>
                    </a:p>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Why automated intelligence (not artificial intelligence) is driving the future of personalized customer care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The importance of self-service customer care amid the COVID-19 pandemic </a:t>
                      </a:r>
                    </a:p>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Building a community-centered approach to humanize your customer care strategies </a:t>
                      </a:r>
                      <a:endParaRPr lang="en-US" sz="90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Successfully preparing for the next wave: 4 topline customer engagement priorities for CXOs, CX/Marketing/Care executives </a:t>
                      </a:r>
                    </a:p>
                    <a:p>
                      <a:pPr marL="0" marR="0" indent="0" rtl="0" fontAlgn="t" latinLnBrk="0">
                        <a:lnSpc>
                          <a:spcPct val="100000"/>
                        </a:lnSpc>
                        <a:spcBef>
                          <a:spcPts val="1600"/>
                        </a:spcBef>
                        <a:spcAft>
                          <a:spcPts val="0"/>
                        </a:spcAft>
                      </a:pPr>
                      <a:r>
                        <a:rPr lang="en-US" sz="900" spc="0" dirty="0">
                          <a:effectLst/>
                          <a:latin typeface="Franklin Gothic Book" panose="020B0503020102020204" pitchFamily="34" charset="0"/>
                        </a:rPr>
                        <a:t>Defining and humanizing what "digital experience" looks like in the new normal </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2593">
                <a:tc>
                  <a:txBody>
                    <a:bodyPr/>
                    <a:lstStyle/>
                    <a:p>
                      <a:pPr marL="0" marR="0" indent="0" algn="ctr" rtl="0" fontAlgn="t" latinLnBrk="0">
                        <a:lnSpc>
                          <a:spcPct val="100000"/>
                        </a:lnSpc>
                        <a:spcBef>
                          <a:spcPts val="0"/>
                        </a:spcBef>
                        <a:spcAft>
                          <a:spcPts val="0"/>
                        </a:spcAft>
                      </a:pPr>
                      <a:r>
                        <a:rPr lang="en-US" sz="1000" b="0" i="0" spc="0" dirty="0">
                          <a:effectLst/>
                          <a:latin typeface="Franklin Gothic Demi" panose="020B0603020102020204" pitchFamily="34" charset="0"/>
                        </a:rPr>
                        <a:t>Storylines </a:t>
                      </a:r>
                      <a:br>
                        <a:rPr lang="en-US" sz="1000" b="0" i="0" spc="0" dirty="0">
                          <a:effectLst/>
                          <a:latin typeface="Franklin Gothic Demi" panose="020B0603020102020204" pitchFamily="34" charset="0"/>
                        </a:rPr>
                      </a:br>
                      <a:r>
                        <a:rPr lang="en-US" sz="1000" b="0" i="0" spc="0" dirty="0">
                          <a:effectLst/>
                          <a:latin typeface="Franklin Gothic Demi" panose="020B0603020102020204" pitchFamily="34" charset="0"/>
                        </a:rPr>
                        <a:t>and </a:t>
                      </a:r>
                    </a:p>
                    <a:p>
                      <a:pPr marL="0" marR="0" indent="0" algn="ctr" rtl="0" fontAlgn="t" latinLnBrk="0">
                        <a:lnSpc>
                          <a:spcPct val="100000"/>
                        </a:lnSpc>
                        <a:spcBef>
                          <a:spcPts val="0"/>
                        </a:spcBef>
                        <a:spcAft>
                          <a:spcPts val="0"/>
                        </a:spcAft>
                      </a:pPr>
                      <a:r>
                        <a:rPr lang="en-US" sz="1000" b="0" i="0" spc="0" dirty="0">
                          <a:effectLst/>
                          <a:latin typeface="Franklin Gothic Demi" panose="020B0603020102020204" pitchFamily="34" charset="0"/>
                        </a:rPr>
                        <a:t>Targets</a:t>
                      </a:r>
                      <a:endParaRPr lang="en-US" sz="1000" b="0" i="0" dirty="0">
                        <a:effectLst/>
                        <a:latin typeface="Franklin Gothic Demi" panose="020B06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Franklin Gothic Book" panose="020B0503020102020204" pitchFamily="34" charset="0"/>
                        </a:rPr>
                        <a:t>As COVID has prompted rapidly shifting customer demands, social listening and intel garnered from customer care interactions can work together to provide richer, real-time insights that enable marketers to quickly pivot and take the right action. </a:t>
                      </a:r>
                    </a:p>
                    <a:p>
                      <a:pPr marL="0" marR="0" indent="0" algn="l" rtl="0" fontAlgn="t" latinLnBrk="0">
                        <a:lnSpc>
                          <a:spcPct val="100000"/>
                        </a:lnSpc>
                        <a:spcBef>
                          <a:spcPts val="0"/>
                        </a:spcBef>
                        <a:spcAft>
                          <a:spcPts val="0"/>
                        </a:spcAft>
                      </a:pPr>
                      <a:endParaRPr lang="en-US" sz="900" spc="0" dirty="0">
                        <a:effectLst/>
                        <a:latin typeface="Franklin Gothic Book" panose="020B0503020102020204" pitchFamily="34" charset="0"/>
                      </a:endParaRPr>
                    </a:p>
                    <a:p>
                      <a:pPr marL="0" marR="0" indent="0" algn="l" rtl="0" fontAlgn="t" latinLnBrk="0">
                        <a:lnSpc>
                          <a:spcPct val="100000"/>
                        </a:lnSpc>
                        <a:spcBef>
                          <a:spcPts val="0"/>
                        </a:spcBef>
                        <a:spcAft>
                          <a:spcPts val="0"/>
                        </a:spcAft>
                      </a:pPr>
                      <a:r>
                        <a:rPr lang="en-US" sz="900" spc="0" dirty="0">
                          <a:effectLst/>
                          <a:latin typeface="Franklin Gothic Book" panose="020B0503020102020204" pitchFamily="34" charset="0"/>
                        </a:rPr>
                        <a:t>The way business is being conducted has shifted – and so must how you glean insights to inform your marketing strategy.</a:t>
                      </a:r>
                    </a:p>
                    <a:p>
                      <a:pPr marL="0" marR="0" indent="0" algn="l" rtl="0" fontAlgn="t" latinLnBrk="0">
                        <a:lnSpc>
                          <a:spcPct val="100000"/>
                        </a:lnSpc>
                        <a:spcBef>
                          <a:spcPts val="0"/>
                        </a:spcBef>
                        <a:spcAft>
                          <a:spcPts val="0"/>
                        </a:spcAft>
                      </a:pPr>
                      <a:endParaRPr lang="en-US" sz="900" spc="0" dirty="0">
                        <a:effectLst/>
                        <a:latin typeface="Franklin Gothic Book" panose="020B0503020102020204" pitchFamily="34" charset="0"/>
                      </a:endParaRP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Digital Commerce 360, </a:t>
                      </a:r>
                      <a:r>
                        <a:rPr lang="en-US" sz="900" b="0" spc="0" dirty="0">
                          <a:effectLst/>
                          <a:latin typeface="Franklin Gothic Book" panose="020B0503020102020204" pitchFamily="34" charset="0"/>
                        </a:rPr>
                        <a:t>April Berthene</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ClickZ, </a:t>
                      </a:r>
                      <a:r>
                        <a:rPr lang="en-US" sz="900" b="0" spc="0" dirty="0">
                          <a:effectLst/>
                          <a:latin typeface="Franklin Gothic Book" panose="020B0503020102020204" pitchFamily="34" charset="0"/>
                        </a:rPr>
                        <a:t>Mahir Prasad</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Digiday, </a:t>
                      </a:r>
                      <a:r>
                        <a:rPr lang="en-US" sz="900" b="0" spc="0" dirty="0">
                          <a:effectLst/>
                          <a:latin typeface="Franklin Gothic Book" panose="020B0503020102020204" pitchFamily="34" charset="0"/>
                        </a:rPr>
                        <a:t>Kristina Monllos</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Marketing Land, </a:t>
                      </a:r>
                      <a:r>
                        <a:rPr lang="en-US" sz="900" b="0" spc="0" dirty="0">
                          <a:effectLst/>
                          <a:latin typeface="Franklin Gothic Book" panose="020B0503020102020204" pitchFamily="34" charset="0"/>
                        </a:rPr>
                        <a:t>Ginny Marvin</a:t>
                      </a:r>
                      <a:endParaRPr lang="en-US" sz="900" spc="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600"/>
                        </a:spcBef>
                        <a:spcAft>
                          <a:spcPts val="0"/>
                        </a:spcAft>
                      </a:pPr>
                      <a:r>
                        <a:rPr lang="en-US" sz="900" spc="0" dirty="0">
                          <a:effectLst/>
                          <a:latin typeface="Franklin Gothic Book" panose="020B0503020102020204" pitchFamily="34" charset="0"/>
                        </a:rPr>
                        <a:t>Digital-first customer care drives brand innovation through transparency among customers.</a:t>
                      </a:r>
                    </a:p>
                    <a:p>
                      <a:pPr marL="0" marR="0" indent="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AI may be the hot buzzword, but automated intelligence is really what’s driving the tech behind personalized customer care solutions.</a:t>
                      </a:r>
                    </a:p>
                    <a:p>
                      <a:pPr marL="0" marR="0" indent="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CMO, </a:t>
                      </a:r>
                      <a:r>
                        <a:rPr lang="en-US" sz="900" b="0" spc="0" dirty="0">
                          <a:effectLst/>
                          <a:latin typeface="Franklin Gothic Book" panose="020B0503020102020204" pitchFamily="34" charset="0"/>
                        </a:rPr>
                        <a:t>Rosalyn Page</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Venture Beat, </a:t>
                      </a:r>
                      <a:r>
                        <a:rPr lang="en-US" sz="900" b="0" spc="0" dirty="0">
                          <a:effectLst/>
                          <a:latin typeface="Franklin Gothic Book" panose="020B0503020102020204" pitchFamily="34" charset="0"/>
                        </a:rPr>
                        <a:t>Kyle Wiggers</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Business Insider, </a:t>
                      </a:r>
                      <a:r>
                        <a:rPr lang="en-US" sz="900" b="0" spc="0" dirty="0">
                          <a:effectLst/>
                          <a:latin typeface="Franklin Gothic Book" panose="020B0503020102020204" pitchFamily="34" charset="0"/>
                        </a:rPr>
                        <a:t>Lucia Moses</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Fortune</a:t>
                      </a:r>
                      <a:r>
                        <a:rPr lang="en-US" sz="900" b="0" spc="0" dirty="0">
                          <a:effectLst/>
                          <a:latin typeface="Franklin Gothic Book" panose="020B0503020102020204" pitchFamily="34" charset="0"/>
                        </a:rPr>
                        <a:t>, Jonathan Vanian</a:t>
                      </a:r>
                      <a:endParaRPr lang="en-US" sz="900" b="1" dirty="0">
                        <a:effectLst/>
                        <a:latin typeface="Franklin Gothic Book" panose="020B0503020102020204" pitchFamily="34" charset="0"/>
                      </a:endParaRPr>
                    </a:p>
                    <a:p>
                      <a:pPr marL="0" marR="0" indent="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spc="0" dirty="0">
                          <a:effectLst/>
                          <a:latin typeface="Franklin Gothic Book" panose="020B0503020102020204" pitchFamily="34" charset="0"/>
                        </a:rPr>
                        <a:t>Discuss exactly what self-service means and the importance of pairing this community resource with Care to improve the customer experience. Will highlight how this has grown in importance amid the pandemic and can focus in on verticals that have had the largest upticks in customer care demand stemming from COVID.</a:t>
                      </a:r>
                    </a:p>
                    <a:p>
                      <a:pPr marL="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p>
                      <a:pPr marL="0" algn="l" rtl="0" fontAlgn="ctr" latinLnBrk="0">
                        <a:lnSpc>
                          <a:spcPct val="100000"/>
                        </a:lnSpc>
                        <a:spcBef>
                          <a:spcPts val="0"/>
                        </a:spcBef>
                        <a:spcAft>
                          <a:spcPts val="0"/>
                        </a:spcAft>
                      </a:pPr>
                      <a:r>
                        <a:rPr lang="en-US" sz="900" spc="0" dirty="0">
                          <a:effectLst/>
                          <a:latin typeface="Franklin Gothic Book" panose="020B0503020102020204" pitchFamily="34" charset="0"/>
                        </a:rPr>
                        <a:t>Promote the HP case study that showcases how the company used Khoros Care paired with Khoros Communities to centralize its support knowledge base, add a  humanizing element to customer care, and better serve its customers. </a:t>
                      </a:r>
                    </a:p>
                    <a:p>
                      <a:pPr marL="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ZDnet, </a:t>
                      </a:r>
                      <a:r>
                        <a:rPr lang="en-US" sz="900" b="0" spc="0" dirty="0">
                          <a:effectLst/>
                          <a:latin typeface="Franklin Gothic Book" panose="020B0503020102020204" pitchFamily="34" charset="0"/>
                        </a:rPr>
                        <a:t>Joe McKendrick </a:t>
                      </a:r>
                    </a:p>
                    <a:p>
                      <a:pPr marL="0" marR="0" indent="0" rtl="0" fontAlgn="t" latinLnBrk="0">
                        <a:lnSpc>
                          <a:spcPct val="100000"/>
                        </a:lnSpc>
                        <a:spcBef>
                          <a:spcPts val="0"/>
                        </a:spcBef>
                        <a:spcAft>
                          <a:spcPts val="0"/>
                        </a:spcAft>
                        <a:tabLst/>
                      </a:pPr>
                      <a:r>
                        <a:rPr lang="en-US" sz="900" b="1" dirty="0">
                          <a:effectLst/>
                          <a:latin typeface="Franklin Gothic Book" panose="020B0503020102020204" pitchFamily="34" charset="0"/>
                        </a:rPr>
                        <a:t>eMarketer, </a:t>
                      </a:r>
                      <a:r>
                        <a:rPr lang="en-US" sz="900" b="0" dirty="0">
                          <a:effectLst/>
                          <a:latin typeface="Franklin Gothic Book" panose="020B0503020102020204" pitchFamily="34" charset="0"/>
                        </a:rPr>
                        <a:t>Doug Clark</a:t>
                      </a:r>
                    </a:p>
                    <a:p>
                      <a:pPr marL="0" marR="0" indent="0" rtl="0" fontAlgn="t" latinLnBrk="0">
                        <a:lnSpc>
                          <a:spcPct val="100000"/>
                        </a:lnSpc>
                        <a:spcBef>
                          <a:spcPts val="0"/>
                        </a:spcBef>
                        <a:spcAft>
                          <a:spcPts val="0"/>
                        </a:spcAft>
                        <a:tabLst/>
                      </a:pPr>
                      <a:r>
                        <a:rPr lang="en-US" sz="900" b="1" dirty="0">
                          <a:effectLst/>
                          <a:latin typeface="Franklin Gothic Book" panose="020B0503020102020204" pitchFamily="34" charset="0"/>
                        </a:rPr>
                        <a:t>Entrepreneur </a:t>
                      </a:r>
                      <a:r>
                        <a:rPr lang="en-US" sz="900" b="0" dirty="0">
                          <a:effectLst/>
                          <a:latin typeface="Franklin Gothic Book" panose="020B0503020102020204" pitchFamily="34" charset="0"/>
                        </a:rPr>
                        <a:t>(contributed content) </a:t>
                      </a:r>
                    </a:p>
                    <a:p>
                      <a:pPr marL="0" marR="0" indent="0" rtl="0" fontAlgn="t" latinLnBrk="0">
                        <a:lnSpc>
                          <a:spcPct val="100000"/>
                        </a:lnSpc>
                        <a:spcBef>
                          <a:spcPts val="0"/>
                        </a:spcBef>
                        <a:spcAft>
                          <a:spcPts val="0"/>
                        </a:spcAft>
                        <a:tabLst/>
                      </a:pPr>
                      <a:r>
                        <a:rPr lang="en-US" sz="900" b="1" dirty="0">
                          <a:effectLst/>
                          <a:latin typeface="Franklin Gothic Book" panose="020B0503020102020204" pitchFamily="34" charset="0"/>
                        </a:rPr>
                        <a:t>Protocol, </a:t>
                      </a:r>
                      <a:r>
                        <a:rPr lang="en-US" sz="900" b="0" dirty="0">
                          <a:effectLst/>
                          <a:latin typeface="Franklin Gothic Book" panose="020B0503020102020204" pitchFamily="34" charset="0"/>
                        </a:rPr>
                        <a:t>David Pierce</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lnSpc>
                          <a:spcPct val="100000"/>
                        </a:lnSpc>
                        <a:spcBef>
                          <a:spcPts val="0"/>
                        </a:spcBef>
                        <a:spcAft>
                          <a:spcPts val="0"/>
                        </a:spcAft>
                      </a:pPr>
                      <a:r>
                        <a:rPr lang="en-US" sz="900" spc="0" dirty="0">
                          <a:effectLst/>
                          <a:latin typeface="Franklin Gothic Book" panose="020B0503020102020204" pitchFamily="34" charset="0"/>
                        </a:rPr>
                        <a:t>Focus on lessons learned in the initial months of the pandemic and priorities to consider as we prepare for the future. Spoiler alert, a complete digital customer experience is required.  </a:t>
                      </a:r>
                    </a:p>
                    <a:p>
                      <a:pPr marL="0" marR="0" indent="0" algn="l" rtl="0" fontAlgn="t" latinLnBrk="0">
                        <a:lnSpc>
                          <a:spcPct val="100000"/>
                        </a:lnSpc>
                        <a:spcBef>
                          <a:spcPts val="0"/>
                        </a:spcBef>
                        <a:spcAft>
                          <a:spcPts val="0"/>
                        </a:spcAft>
                      </a:pPr>
                      <a:endParaRPr lang="en-US" sz="900" spc="0" dirty="0">
                        <a:effectLst/>
                        <a:latin typeface="Franklin Gothic Book" panose="020B0503020102020204" pitchFamily="34" charset="0"/>
                      </a:endParaRPr>
                    </a:p>
                    <a:p>
                      <a:pPr marL="0" marR="0" indent="0" algn="l" rtl="0" fontAlgn="t" latinLnBrk="0">
                        <a:lnSpc>
                          <a:spcPct val="100000"/>
                        </a:lnSpc>
                        <a:spcBef>
                          <a:spcPts val="0"/>
                        </a:spcBef>
                        <a:spcAft>
                          <a:spcPts val="0"/>
                        </a:spcAft>
                      </a:pPr>
                      <a:r>
                        <a:rPr lang="en-US" sz="900" spc="0" dirty="0">
                          <a:effectLst/>
                          <a:latin typeface="Franklin Gothic Book" panose="020B0503020102020204" pitchFamily="34" charset="0"/>
                        </a:rPr>
                        <a:t>Discuss how COVID-19 accelerated digital-first customer service solutions and why the</a:t>
                      </a:r>
                    </a:p>
                    <a:p>
                      <a:pPr marL="0" marR="0" indent="0" algn="l" rtl="0" fontAlgn="t" latinLnBrk="0">
                        <a:lnSpc>
                          <a:spcPct val="100000"/>
                        </a:lnSpc>
                        <a:spcBef>
                          <a:spcPts val="0"/>
                        </a:spcBef>
                        <a:spcAft>
                          <a:spcPts val="0"/>
                        </a:spcAft>
                      </a:pPr>
                      <a:r>
                        <a:rPr lang="en-US" sz="900" spc="0" dirty="0">
                          <a:effectLst/>
                          <a:latin typeface="Franklin Gothic Book" panose="020B0503020102020204" pitchFamily="34" charset="0"/>
                        </a:rPr>
                        <a:t>future of digital experiences needs to be humanized, personalized and complete. </a:t>
                      </a:r>
                    </a:p>
                    <a:p>
                      <a:pPr marL="0" marR="0" indent="0" algn="l" rtl="0" fontAlgn="t" latinLnBrk="0">
                        <a:lnSpc>
                          <a:spcPct val="100000"/>
                        </a:lnSpc>
                        <a:spcBef>
                          <a:spcPts val="0"/>
                        </a:spcBef>
                        <a:spcAft>
                          <a:spcPts val="0"/>
                        </a:spcAft>
                      </a:pPr>
                      <a:endParaRPr lang="en-US" sz="900" spc="0" dirty="0">
                        <a:effectLst/>
                        <a:latin typeface="Franklin Gothic Book" panose="020B0503020102020204" pitchFamily="34" charset="0"/>
                      </a:endParaRP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Forbes, </a:t>
                      </a:r>
                      <a:r>
                        <a:rPr lang="en-US" sz="900" b="0" spc="0" dirty="0">
                          <a:effectLst/>
                          <a:latin typeface="Franklin Gothic Book" panose="020B0503020102020204" pitchFamily="34" charset="0"/>
                        </a:rPr>
                        <a:t>Gene Marks</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DestinationCRM</a:t>
                      </a:r>
                      <a:r>
                        <a:rPr lang="en-US" sz="900" b="0" spc="0" dirty="0">
                          <a:effectLst/>
                          <a:latin typeface="Franklin Gothic Book" panose="020B0503020102020204" pitchFamily="34" charset="0"/>
                        </a:rPr>
                        <a:t>, Leonard Klie</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MarTech Advisor</a:t>
                      </a:r>
                      <a:r>
                        <a:rPr lang="en-US" sz="900" b="0" spc="0" dirty="0">
                          <a:effectLst/>
                          <a:latin typeface="Franklin Gothic Book" panose="020B0503020102020204" pitchFamily="34" charset="0"/>
                        </a:rPr>
                        <a:t>, Ameya Dusane</a:t>
                      </a:r>
                    </a:p>
                    <a:p>
                      <a:pPr marL="173736" marR="0" indent="-173736" rtl="0" fontAlgn="t" latinLnBrk="0">
                        <a:lnSpc>
                          <a:spcPct val="100000"/>
                        </a:lnSpc>
                        <a:spcBef>
                          <a:spcPts val="0"/>
                        </a:spcBef>
                        <a:spcAft>
                          <a:spcPts val="0"/>
                        </a:spcAft>
                      </a:pPr>
                      <a:r>
                        <a:rPr lang="en-US" sz="900" b="1" spc="0" dirty="0">
                          <a:effectLst/>
                          <a:latin typeface="Franklin Gothic Book" panose="020B0503020102020204" pitchFamily="34" charset="0"/>
                        </a:rPr>
                        <a:t>Solutions Review</a:t>
                      </a:r>
                      <a:r>
                        <a:rPr lang="en-US" sz="900" b="0" spc="0" dirty="0">
                          <a:effectLst/>
                          <a:latin typeface="Franklin Gothic Book" panose="020B0503020102020204" pitchFamily="34" charset="0"/>
                        </a:rPr>
                        <a:t>, Timothy King</a:t>
                      </a:r>
                      <a:endParaRPr lang="en-US" sz="900" b="1" spc="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6" name="Rectangle 5">
            <a:extLst>
              <a:ext uri="{FF2B5EF4-FFF2-40B4-BE49-F238E27FC236}">
                <a16:creationId xmlns:a16="http://schemas.microsoft.com/office/drawing/2014/main" id="{5F092428-9A4E-BB42-A939-EABA9A97911C}"/>
              </a:ext>
            </a:extLst>
          </p:cNvPr>
          <p:cNvSpPr/>
          <p:nvPr/>
        </p:nvSpPr>
        <p:spPr>
          <a:xfrm>
            <a:off x="3541381" y="0"/>
            <a:ext cx="3491205" cy="1444795"/>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For highlighting pitch angles and mapping back to prospect’s objectives, calling out specific reporters</a:t>
            </a:r>
          </a:p>
        </p:txBody>
      </p:sp>
    </p:spTree>
    <p:extLst>
      <p:ext uri="{BB962C8B-B14F-4D97-AF65-F5344CB8AC3E}">
        <p14:creationId xmlns:p14="http://schemas.microsoft.com/office/powerpoint/2010/main" val="308348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32</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a:xfrm>
            <a:off x="442762" y="400848"/>
            <a:ext cx="4366846" cy="1131782"/>
          </a:xfrm>
        </p:spPr>
        <p:txBody>
          <a:bodyPr/>
          <a:lstStyle/>
          <a:p>
            <a:r>
              <a:rPr lang="en-US" b="1" dirty="0">
                <a:latin typeface="Franklin Gothic Demi Cond" panose="020B0603020102020204" pitchFamily="34" charset="0"/>
              </a:rPr>
              <a:t>owned + earned </a:t>
            </a:r>
            <a:br>
              <a:rPr lang="en-US" b="1" dirty="0">
                <a:latin typeface="Franklin Gothic Demi Cond" panose="020B0603020102020204" pitchFamily="34" charset="0"/>
              </a:rPr>
            </a:br>
            <a:r>
              <a:rPr lang="en-US" b="1" dirty="0">
                <a:latin typeface="Franklin Gothic Demi Cond" panose="020B0603020102020204" pitchFamily="34" charset="0"/>
              </a:rPr>
              <a:t>Media STORYLINES </a:t>
            </a:r>
          </a:p>
        </p:txBody>
      </p:sp>
      <p:sp>
        <p:nvSpPr>
          <p:cNvPr id="5" name="Text Placeholder 4">
            <a:extLst>
              <a:ext uri="{FF2B5EF4-FFF2-40B4-BE49-F238E27FC236}">
                <a16:creationId xmlns:a16="http://schemas.microsoft.com/office/drawing/2014/main" id="{A95FEAF4-AC71-994A-A59D-D17E885C7A7B}"/>
              </a:ext>
            </a:extLst>
          </p:cNvPr>
          <p:cNvSpPr>
            <a:spLocks noGrp="1"/>
          </p:cNvSpPr>
          <p:nvPr>
            <p:ph type="body" idx="1"/>
          </p:nvPr>
        </p:nvSpPr>
        <p:spPr>
          <a:xfrm>
            <a:off x="5673718" y="311510"/>
            <a:ext cx="6075519" cy="933090"/>
          </a:xfrm>
        </p:spPr>
        <p:txBody>
          <a:bodyPr/>
          <a:lstStyle/>
          <a:p>
            <a:r>
              <a:rPr lang="en-US" sz="1200" dirty="0">
                <a:latin typeface="Franklin Gothic Book" panose="020B0503020102020204" pitchFamily="34" charset="0"/>
              </a:rPr>
              <a:t>We’ll leverage FlashParking’s suite of capabilities to tell data-driven, future-forward stories across key platforms. By mapping back to objectives, each storyline will tell a cohesive story, targeting audiences where they already are. Below is a sampling of the possible stories we’d love to tell to establish FlashParking as the undeniable leader in the parking and mobility world, at a national level.</a:t>
            </a:r>
            <a:endParaRPr lang="en-US" sz="1200" b="1" dirty="0">
              <a:solidFill>
                <a:schemeClr val="accent4"/>
              </a:solidFill>
              <a:latin typeface="Franklin Gothic Book" panose="020B0503020102020204" pitchFamily="34" charset="0"/>
            </a:endParaRPr>
          </a:p>
        </p:txBody>
      </p:sp>
      <p:sp>
        <p:nvSpPr>
          <p:cNvPr id="6" name="Rectangle 5">
            <a:extLst>
              <a:ext uri="{FF2B5EF4-FFF2-40B4-BE49-F238E27FC236}">
                <a16:creationId xmlns:a16="http://schemas.microsoft.com/office/drawing/2014/main" id="{5263A0EA-469B-B64F-B3F3-35DB2FD54D3C}"/>
              </a:ext>
            </a:extLst>
          </p:cNvPr>
          <p:cNvSpPr/>
          <p:nvPr/>
        </p:nvSpPr>
        <p:spPr>
          <a:xfrm>
            <a:off x="115503" y="5958038"/>
            <a:ext cx="11973828" cy="844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ACFA5682-DFE7-004A-91AE-E258BF7D84E6}"/>
              </a:ext>
            </a:extLst>
          </p:cNvPr>
          <p:cNvGraphicFramePr>
            <a:graphicFrameLocks noGrp="1"/>
          </p:cNvGraphicFramePr>
          <p:nvPr>
            <p:extLst>
              <p:ext uri="{D42A27DB-BD31-4B8C-83A1-F6EECF244321}">
                <p14:modId xmlns:p14="http://schemas.microsoft.com/office/powerpoint/2010/main" val="1622246853"/>
              </p:ext>
            </p:extLst>
          </p:nvPr>
        </p:nvGraphicFramePr>
        <p:xfrm>
          <a:off x="393031" y="1980271"/>
          <a:ext cx="11405938" cy="4675859"/>
        </p:xfrm>
        <a:graphic>
          <a:graphicData uri="http://schemas.openxmlformats.org/drawingml/2006/table">
            <a:tbl>
              <a:tblPr firstRow="1" bandRow="1">
                <a:tableStyleId>{5C22544A-7EE6-4342-B048-85BDC9FD1C3A}</a:tableStyleId>
              </a:tblPr>
              <a:tblGrid>
                <a:gridCol w="1450396">
                  <a:extLst>
                    <a:ext uri="{9D8B030D-6E8A-4147-A177-3AD203B41FA5}">
                      <a16:colId xmlns:a16="http://schemas.microsoft.com/office/drawing/2014/main" val="428283620"/>
                    </a:ext>
                  </a:extLst>
                </a:gridCol>
                <a:gridCol w="3318514">
                  <a:extLst>
                    <a:ext uri="{9D8B030D-6E8A-4147-A177-3AD203B41FA5}">
                      <a16:colId xmlns:a16="http://schemas.microsoft.com/office/drawing/2014/main" val="2978200568"/>
                    </a:ext>
                  </a:extLst>
                </a:gridCol>
                <a:gridCol w="3318514">
                  <a:extLst>
                    <a:ext uri="{9D8B030D-6E8A-4147-A177-3AD203B41FA5}">
                      <a16:colId xmlns:a16="http://schemas.microsoft.com/office/drawing/2014/main" val="2473346264"/>
                    </a:ext>
                  </a:extLst>
                </a:gridCol>
                <a:gridCol w="3318514">
                  <a:extLst>
                    <a:ext uri="{9D8B030D-6E8A-4147-A177-3AD203B41FA5}">
                      <a16:colId xmlns:a16="http://schemas.microsoft.com/office/drawing/2014/main" val="4091011592"/>
                    </a:ext>
                  </a:extLst>
                </a:gridCol>
              </a:tblGrid>
              <a:tr h="365327">
                <a:tc>
                  <a:txBody>
                    <a:bodyPr/>
                    <a:lstStyle/>
                    <a:p>
                      <a:pPr marL="0" marR="0" indent="0" algn="ctr" rtl="0" fontAlgn="ctr" latinLnBrk="0">
                        <a:lnSpc>
                          <a:spcPct val="100000"/>
                        </a:lnSpc>
                        <a:spcBef>
                          <a:spcPts val="0"/>
                        </a:spcBef>
                        <a:spcAft>
                          <a:spcPts val="0"/>
                        </a:spcAft>
                      </a:pPr>
                      <a:r>
                        <a:rPr lang="en-US" sz="1000" b="0" i="0" dirty="0">
                          <a:solidFill>
                            <a:schemeClr val="tx1"/>
                          </a:solidFill>
                          <a:effectLst/>
                          <a:latin typeface="Franklin Gothic Demi" panose="020B0603020102020204" pitchFamily="34" charset="0"/>
                        </a:rPr>
                        <a:t>Theme</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0" dirty="0">
                          <a:solidFill>
                            <a:schemeClr val="tx1"/>
                          </a:solidFill>
                          <a:effectLst/>
                          <a:latin typeface="Franklin Gothic Demi" panose="020B0603020102020204" pitchFamily="34" charset="0"/>
                        </a:rPr>
                        <a:t>Mobility Innovation</a:t>
                      </a:r>
                    </a:p>
                    <a:p>
                      <a:pPr marL="0" marR="0" indent="0" algn="ctr" rtl="0" fontAlgn="ctr" latinLnBrk="0">
                        <a:lnSpc>
                          <a:spcPct val="100000"/>
                        </a:lnSpc>
                        <a:spcBef>
                          <a:spcPts val="0"/>
                        </a:spcBef>
                        <a:spcAft>
                          <a:spcPts val="0"/>
                        </a:spcAft>
                      </a:pPr>
                      <a:r>
                        <a:rPr lang="en-US" sz="1000" b="0" spc="0" dirty="0">
                          <a:solidFill>
                            <a:schemeClr val="tx1"/>
                          </a:solidFill>
                          <a:effectLst/>
                          <a:latin typeface="Franklin Gothic Book" panose="020B0503020102020204" pitchFamily="34" charset="0"/>
                        </a:rPr>
                        <a:t>Powered by business intelligence &amp; technology </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1" i="0" spc="0" dirty="0">
                          <a:solidFill>
                            <a:schemeClr val="tx1"/>
                          </a:solidFill>
                          <a:effectLst/>
                          <a:latin typeface="Franklin Gothic Demi" panose="020B0603020102020204" pitchFamily="34" charset="0"/>
                        </a:rPr>
                        <a:t>Smart City Intelligence</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spc="0" dirty="0">
                          <a:solidFill>
                            <a:schemeClr val="tx1"/>
                          </a:solidFill>
                          <a:effectLst/>
                          <a:latin typeface="Franklin Gothic Book" panose="020B0503020102020204" pitchFamily="34" charset="0"/>
                        </a:rPr>
                        <a:t>Powering today’s cities</a:t>
                      </a:r>
                      <a:endParaRPr lang="en-US" sz="1000" b="0" dirty="0">
                        <a:solidFill>
                          <a:schemeClr val="tx1"/>
                        </a:solidFill>
                        <a:effectLst/>
                        <a:latin typeface="Franklin Gothic Book" panose="020B0503020102020204" pitchFamily="34" charset="0"/>
                      </a:endParaRP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1" i="0" dirty="0">
                          <a:solidFill>
                            <a:schemeClr val="tx1"/>
                          </a:solidFill>
                          <a:effectLst/>
                          <a:latin typeface="Franklin Gothic Demi" panose="020B0603020102020204" pitchFamily="34" charset="0"/>
                        </a:rPr>
                        <a:t>Ecosystem Of Choice</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dirty="0">
                          <a:solidFill>
                            <a:schemeClr val="tx1"/>
                          </a:solidFill>
                          <a:effectLst/>
                          <a:latin typeface="Franklin Gothic Book" panose="020B0503020102020204" pitchFamily="34" charset="0"/>
                        </a:rPr>
                        <a:t>Powering key industries </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531384">
                <a:tc>
                  <a:txBody>
                    <a:bodyPr/>
                    <a:lstStyle/>
                    <a:p>
                      <a:pPr marL="0" marR="0" indent="0" algn="ctr" rtl="0" fontAlgn="ctr" latinLnBrk="0">
                        <a:lnSpc>
                          <a:spcPct val="100000"/>
                        </a:lnSpc>
                        <a:spcBef>
                          <a:spcPts val="0"/>
                        </a:spcBef>
                        <a:spcAft>
                          <a:spcPts val="0"/>
                        </a:spcAft>
                      </a:pPr>
                      <a:r>
                        <a:rPr lang="en-US" sz="1000" b="0" i="0" dirty="0">
                          <a:solidFill>
                            <a:schemeClr val="tx1"/>
                          </a:solidFill>
                          <a:effectLst/>
                          <a:latin typeface="Franklin Gothic Demi" panose="020B0603020102020204" pitchFamily="34" charset="0"/>
                        </a:rPr>
                        <a:t>Program </a:t>
                      </a:r>
                      <a:br>
                        <a:rPr lang="en-US" sz="1000" b="0" i="0" dirty="0">
                          <a:solidFill>
                            <a:schemeClr val="tx1"/>
                          </a:solidFill>
                          <a:effectLst/>
                          <a:latin typeface="Franklin Gothic Demi" panose="020B0603020102020204" pitchFamily="34" charset="0"/>
                        </a:rPr>
                      </a:br>
                      <a:r>
                        <a:rPr lang="en-US" sz="1000" b="0" i="0" dirty="0">
                          <a:solidFill>
                            <a:schemeClr val="tx1"/>
                          </a:solidFill>
                          <a:effectLst/>
                          <a:latin typeface="Franklin Gothic Demi" panose="020B0603020102020204" pitchFamily="34" charset="0"/>
                        </a:rPr>
                        <a:t>Objective </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40000"/>
                        <a:lumOff val="60000"/>
                      </a:schemeClr>
                    </a:solidFill>
                  </a:tcPr>
                </a:tc>
                <a:tc>
                  <a:txBody>
                    <a:bodyPr/>
                    <a:lstStyle/>
                    <a:p>
                      <a:pPr marL="0" marR="0" indent="0" algn="ctr" rtl="0" fontAlgn="ctr" latinLnBrk="0">
                        <a:lnSpc>
                          <a:spcPct val="100000"/>
                        </a:lnSpc>
                        <a:spcBef>
                          <a:spcPts val="0"/>
                        </a:spcBef>
                        <a:spcAft>
                          <a:spcPts val="0"/>
                        </a:spcAft>
                      </a:pPr>
                      <a:r>
                        <a:rPr lang="en-US" sz="1000" dirty="0">
                          <a:solidFill>
                            <a:schemeClr val="tx1"/>
                          </a:solidFill>
                          <a:effectLst/>
                          <a:latin typeface="Franklin Gothic Book" panose="020B0503020102020204" pitchFamily="34" charset="0"/>
                        </a:rPr>
                        <a:t>Position FP’s touchless technology as the preferred touchless parking/mobility solutions in a low-touch economy. </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dirty="0">
                          <a:solidFill>
                            <a:schemeClr val="tx1"/>
                          </a:solidFill>
                          <a:effectLst/>
                          <a:latin typeface="Franklin Gothic Book" panose="020B0503020102020204" pitchFamily="34" charset="0"/>
                        </a:rPr>
                        <a:t>Position FP as the technology layer powering today's smart cities: Detroit, Austin, Miami and Philadelphia (to start). </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40000"/>
                        <a:lumOff val="60000"/>
                      </a:schemeClr>
                    </a:solidFill>
                  </a:tcPr>
                </a:tc>
                <a:tc>
                  <a:txBody>
                    <a:bodyPr/>
                    <a:lstStyle/>
                    <a:p>
                      <a:pPr marL="0" marR="0" indent="0" algn="ctr" rtl="0" fontAlgn="ctr" latinLnBrk="0">
                        <a:lnSpc>
                          <a:spcPct val="100000"/>
                        </a:lnSpc>
                        <a:spcBef>
                          <a:spcPts val="0"/>
                        </a:spcBef>
                        <a:spcAft>
                          <a:spcPts val="0"/>
                        </a:spcAft>
                      </a:pPr>
                      <a:r>
                        <a:rPr lang="en-US" sz="1000" dirty="0">
                          <a:solidFill>
                            <a:schemeClr val="tx1"/>
                          </a:solidFill>
                          <a:effectLst/>
                          <a:latin typeface="Franklin Gothic Book" panose="020B0503020102020204" pitchFamily="34" charset="0"/>
                        </a:rPr>
                        <a:t>Position FP as the preferred parking/mobility solution </a:t>
                      </a:r>
                      <a:br>
                        <a:rPr lang="en-US" sz="1000" dirty="0">
                          <a:solidFill>
                            <a:schemeClr val="tx1"/>
                          </a:solidFill>
                          <a:effectLst/>
                          <a:latin typeface="Franklin Gothic Book" panose="020B0503020102020204" pitchFamily="34" charset="0"/>
                        </a:rPr>
                      </a:br>
                      <a:r>
                        <a:rPr lang="en-US" sz="1000" dirty="0">
                          <a:solidFill>
                            <a:schemeClr val="tx1"/>
                          </a:solidFill>
                          <a:effectLst/>
                          <a:latin typeface="Franklin Gothic Book" panose="020B0503020102020204" pitchFamily="34" charset="0"/>
                        </a:rPr>
                        <a:t>partner in key verticals.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28140889"/>
                  </a:ext>
                </a:extLst>
              </a:tr>
              <a:tr h="1693788">
                <a:tc>
                  <a:txBody>
                    <a:bodyPr/>
                    <a:lstStyle/>
                    <a:p>
                      <a:pPr marL="0" marR="0" indent="0" algn="ctr" rtl="0" fontAlgn="t" latinLnBrk="0">
                        <a:lnSpc>
                          <a:spcPct val="100000"/>
                        </a:lnSpc>
                        <a:spcBef>
                          <a:spcPts val="0"/>
                        </a:spcBef>
                        <a:spcAft>
                          <a:spcPts val="0"/>
                        </a:spcAft>
                      </a:pPr>
                      <a:r>
                        <a:rPr lang="en-US" sz="1000" b="0" i="0" spc="0" dirty="0">
                          <a:effectLst/>
                          <a:latin typeface="Franklin Gothic Demi" panose="020B0603020102020204" pitchFamily="34" charset="0"/>
                        </a:rPr>
                        <a:t>Storylines </a:t>
                      </a:r>
                      <a:br>
                        <a:rPr lang="en-US" sz="1000" b="0" i="0" spc="0" dirty="0">
                          <a:effectLst/>
                          <a:latin typeface="Franklin Gothic Demi" panose="020B0603020102020204" pitchFamily="34" charset="0"/>
                        </a:rPr>
                      </a:br>
                      <a:r>
                        <a:rPr lang="en-US" sz="1000" b="0" i="0" spc="0" dirty="0">
                          <a:effectLst/>
                          <a:latin typeface="Franklin Gothic Demi" panose="020B0603020102020204" pitchFamily="34" charset="0"/>
                        </a:rPr>
                        <a:t>and </a:t>
                      </a:r>
                    </a:p>
                    <a:p>
                      <a:pPr marL="0" marR="0" indent="0" algn="ctr" rtl="0" fontAlgn="t" latinLnBrk="0">
                        <a:lnSpc>
                          <a:spcPct val="100000"/>
                        </a:lnSpc>
                        <a:spcBef>
                          <a:spcPts val="0"/>
                        </a:spcBef>
                        <a:spcAft>
                          <a:spcPts val="0"/>
                        </a:spcAft>
                      </a:pPr>
                      <a:r>
                        <a:rPr lang="en-US" sz="1000" b="0" i="0" spc="0" dirty="0">
                          <a:effectLst/>
                          <a:latin typeface="Franklin Gothic Demi" panose="020B0603020102020204" pitchFamily="34" charset="0"/>
                        </a:rPr>
                        <a:t>Targets</a:t>
                      </a:r>
                      <a:endParaRPr lang="en-US" sz="1000" b="0" i="0" dirty="0">
                        <a:effectLst/>
                        <a:latin typeface="Franklin Gothic Demi" panose="020B0603020102020204" pitchFamily="34" charset="0"/>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Franklin Gothic Book" panose="020B0503020102020204" pitchFamily="34" charset="0"/>
                        </a:rPr>
                        <a:t>The industry is rapidly changing, prompting a need for customizable and scalable operations. That’s why FlashParking is paving the way for a new technology category: the mobility hub operating system. Leveraging business intelligence and real-time insights, FlashParking’s technology is bringing the future to mobility.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spc="0" dirty="0">
                        <a:effectLst/>
                        <a:latin typeface="Franklin Gothic Book" panose="020B050302010202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spc="0" dirty="0">
                          <a:effectLst/>
                          <a:latin typeface="Franklin Gothic Book" panose="020B0503020102020204" pitchFamily="34" charset="0"/>
                        </a:rPr>
                        <a:t>Protocol </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TechCrunch</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The Wall Street Journal </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WIRED</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rtl="0" fontAlgn="ctr" latinLnBrk="0">
                        <a:lnSpc>
                          <a:spcPct val="100000"/>
                        </a:lnSpc>
                        <a:spcBef>
                          <a:spcPts val="0"/>
                        </a:spcBef>
                        <a:spcAft>
                          <a:spcPts val="0"/>
                        </a:spcAft>
                      </a:pPr>
                      <a:r>
                        <a:rPr lang="en-US" sz="900" b="0" dirty="0">
                          <a:effectLst/>
                          <a:latin typeface="Franklin Gothic Book" panose="020B0503020102020204" pitchFamily="34" charset="0"/>
                        </a:rPr>
                        <a:t>Buzz around smart cities is nothing new, but what does this innovation look like in action? Treating every city like a unique fingerprint, FlashParking solves the mobility challenges that come with outdated infrastructure and archaic technology. FlashParking is the technology layer every major city needs to modernize. </a:t>
                      </a:r>
                    </a:p>
                    <a:p>
                      <a:pPr marL="0" algn="l" rtl="0" fontAlgn="ctr" latinLnBrk="0">
                        <a:lnSpc>
                          <a:spcPct val="100000"/>
                        </a:lnSpc>
                        <a:spcBef>
                          <a:spcPts val="0"/>
                        </a:spcBef>
                        <a:spcAft>
                          <a:spcPts val="0"/>
                        </a:spcAft>
                      </a:pPr>
                      <a:endParaRPr lang="en-US" sz="900" b="0" dirty="0">
                        <a:effectLst/>
                        <a:latin typeface="Franklin Gothic Book" panose="020B0503020102020204" pitchFamily="34" charset="0"/>
                      </a:endParaRPr>
                    </a:p>
                    <a:p>
                      <a:pPr marL="0" algn="l" rtl="0" fontAlgn="ctr" latinLnBrk="0">
                        <a:lnSpc>
                          <a:spcPct val="100000"/>
                        </a:lnSpc>
                        <a:spcBef>
                          <a:spcPts val="0"/>
                        </a:spcBef>
                        <a:spcAft>
                          <a:spcPts val="0"/>
                        </a:spcAft>
                      </a:pPr>
                      <a:r>
                        <a:rPr lang="en-US" sz="900" b="0" dirty="0">
                          <a:effectLst/>
                          <a:latin typeface="Franklin Gothic Book" panose="020B0503020102020204" pitchFamily="34" charset="0"/>
                        </a:rPr>
                        <a:t>Bloomberg CityLab</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effectLst/>
                          <a:latin typeface="Franklin Gothic Book" panose="020B0503020102020204" pitchFamily="34" charset="0"/>
                        </a:rPr>
                        <a:t>Crain’s Detroit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effectLst/>
                          <a:latin typeface="Franklin Gothic Book" panose="020B0503020102020204" pitchFamily="34" charset="0"/>
                        </a:rPr>
                        <a:t>Miami Herald</a:t>
                      </a:r>
                    </a:p>
                    <a:p>
                      <a:pPr marL="0" algn="l" rtl="0" fontAlgn="ctr" latinLnBrk="0">
                        <a:lnSpc>
                          <a:spcPct val="100000"/>
                        </a:lnSpc>
                        <a:spcBef>
                          <a:spcPts val="0"/>
                        </a:spcBef>
                        <a:spcAft>
                          <a:spcPts val="0"/>
                        </a:spcAft>
                      </a:pPr>
                      <a:r>
                        <a:rPr lang="en-US" sz="900" b="0" dirty="0">
                          <a:effectLst/>
                          <a:latin typeface="Franklin Gothic Book" panose="020B0503020102020204" pitchFamily="34" charset="0"/>
                        </a:rPr>
                        <a:t>Smart Cities Dive </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While this program objective wasn’t explicitly stated, the need for innovative parking solutions extends into many industries. As various verticals seek to streamline the customer experience and diversify their revenue, FP is the undeniable partner of choice for custom-configurated solutions to catapult businesses into the future..</a:t>
                      </a:r>
                    </a:p>
                    <a:p>
                      <a:pPr marL="0" marR="0" indent="0" algn="l" rtl="0" fontAlgn="ctr" latinLnBrk="0">
                        <a:lnSpc>
                          <a:spcPct val="100000"/>
                        </a:lnSpc>
                        <a:spcBef>
                          <a:spcPts val="0"/>
                        </a:spcBef>
                        <a:spcAft>
                          <a:spcPts val="0"/>
                        </a:spcAft>
                      </a:pPr>
                      <a:endParaRPr lang="en-US" sz="900" spc="0" dirty="0">
                        <a:effectLst/>
                        <a:latin typeface="Franklin Gothic Book" panose="020B0503020102020204" pitchFamily="34" charset="0"/>
                      </a:endParaRP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Automation World</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Parking and Mobility Magazine</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Smart Cities Dive</a:t>
                      </a:r>
                    </a:p>
                    <a:p>
                      <a:pPr marL="0" marR="0" indent="0" algn="l" rtl="0" fontAlgn="ctr" latinLnBrk="0">
                        <a:lnSpc>
                          <a:spcPct val="100000"/>
                        </a:lnSpc>
                        <a:spcBef>
                          <a:spcPts val="0"/>
                        </a:spcBef>
                        <a:spcAft>
                          <a:spcPts val="0"/>
                        </a:spcAft>
                      </a:pPr>
                      <a:r>
                        <a:rPr lang="en-US" sz="900" spc="0" dirty="0">
                          <a:effectLst/>
                          <a:latin typeface="Franklin Gothic Book" panose="020B0503020102020204" pitchFamily="34" charset="0"/>
                        </a:rPr>
                        <a:t>Smart Cities World</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r h="797077">
                <a:tc>
                  <a:txBody>
                    <a:bodyPr/>
                    <a:lstStyle/>
                    <a:p>
                      <a:pPr marL="0" marR="0" indent="0" algn="ctr" rtl="0" fontAlgn="t" latinLnBrk="0">
                        <a:lnSpc>
                          <a:spcPct val="100000"/>
                        </a:lnSpc>
                        <a:spcBef>
                          <a:spcPts val="0"/>
                        </a:spcBef>
                        <a:spcAft>
                          <a:spcPts val="0"/>
                        </a:spcAft>
                      </a:pPr>
                      <a:r>
                        <a:rPr lang="en-US" sz="1000" b="0" i="0" dirty="0">
                          <a:effectLst/>
                          <a:latin typeface="Franklin Gothic Demi" panose="020B0603020102020204" pitchFamily="34" charset="0"/>
                        </a:rPr>
                        <a:t>Persona</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73736" marR="0" indent="-173736" rtl="0" fontAlgn="t"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Owner</a:t>
                      </a:r>
                    </a:p>
                    <a:p>
                      <a:pPr marL="173736" marR="0" indent="-173736" rtl="0" fontAlgn="t"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VP or Head of Parking </a:t>
                      </a:r>
                    </a:p>
                    <a:p>
                      <a:pPr marL="173736" marR="0" indent="-173736" rtl="0" fontAlgn="t"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CIO</a:t>
                      </a:r>
                    </a:p>
                    <a:p>
                      <a:pPr marL="173736" marR="0" indent="-173736" rtl="0" fontAlgn="t"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Consumer </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71450" marR="0" indent="-171450" rtl="0" fontAlgn="t" latinLnBrk="0">
                        <a:lnSpc>
                          <a:spcPct val="100000"/>
                        </a:lnSpc>
                        <a:spcBef>
                          <a:spcPts val="0"/>
                        </a:spcBef>
                        <a:spcAft>
                          <a:spcPts val="0"/>
                        </a:spcAft>
                        <a:buFont typeface="Arial" panose="020B0604020202020204" pitchFamily="34" charset="0"/>
                        <a:buChar char="•"/>
                        <a:tabLst/>
                      </a:pPr>
                      <a:r>
                        <a:rPr lang="en-US" sz="900" b="0" dirty="0">
                          <a:effectLst/>
                          <a:latin typeface="Franklin Gothic Book" panose="020B0503020102020204" pitchFamily="34" charset="0"/>
                        </a:rPr>
                        <a:t>Local officials </a:t>
                      </a:r>
                    </a:p>
                    <a:p>
                      <a:pPr marL="171450" marR="0" indent="-171450" rtl="0" fontAlgn="t" latinLnBrk="0">
                        <a:lnSpc>
                          <a:spcPct val="100000"/>
                        </a:lnSpc>
                        <a:spcBef>
                          <a:spcPts val="0"/>
                        </a:spcBef>
                        <a:spcAft>
                          <a:spcPts val="0"/>
                        </a:spcAft>
                        <a:buFont typeface="Arial" panose="020B0604020202020204" pitchFamily="34" charset="0"/>
                        <a:buChar char="•"/>
                        <a:tabLst/>
                      </a:pPr>
                      <a:r>
                        <a:rPr lang="en-US" sz="900" b="0" dirty="0">
                          <a:effectLst/>
                          <a:latin typeface="Franklin Gothic Book" panose="020B0503020102020204" pitchFamily="34" charset="0"/>
                        </a:rPr>
                        <a:t>Local owners</a:t>
                      </a:r>
                    </a:p>
                    <a:p>
                      <a:pPr marL="171450" marR="0" indent="-171450" rtl="0" fontAlgn="t" latinLnBrk="0">
                        <a:lnSpc>
                          <a:spcPct val="100000"/>
                        </a:lnSpc>
                        <a:spcBef>
                          <a:spcPts val="0"/>
                        </a:spcBef>
                        <a:spcAft>
                          <a:spcPts val="0"/>
                        </a:spcAft>
                        <a:buFont typeface="Arial" panose="020B0604020202020204" pitchFamily="34" charset="0"/>
                        <a:buChar char="•"/>
                        <a:tabLst/>
                      </a:pPr>
                      <a:r>
                        <a:rPr lang="en-US" sz="900" b="0" dirty="0">
                          <a:effectLst/>
                          <a:latin typeface="Franklin Gothic Book" panose="020B0503020102020204" pitchFamily="34" charset="0"/>
                        </a:rPr>
                        <a:t>Day-to-Day operators</a:t>
                      </a:r>
                    </a:p>
                    <a:p>
                      <a:pPr marL="171450" marR="0" indent="-171450" rtl="0" fontAlgn="t" latinLnBrk="0">
                        <a:lnSpc>
                          <a:spcPct val="100000"/>
                        </a:lnSpc>
                        <a:spcBef>
                          <a:spcPts val="0"/>
                        </a:spcBef>
                        <a:spcAft>
                          <a:spcPts val="0"/>
                        </a:spcAft>
                        <a:buFont typeface="Arial" panose="020B0604020202020204" pitchFamily="34" charset="0"/>
                        <a:buChar char="•"/>
                        <a:tabLst/>
                      </a:pPr>
                      <a:r>
                        <a:rPr lang="en-US" sz="900" b="0" dirty="0">
                          <a:effectLst/>
                          <a:latin typeface="Franklin Gothic Book" panose="020B0503020102020204" pitchFamily="34" charset="0"/>
                        </a:rPr>
                        <a:t>Facility managers</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171450" marR="0" indent="-171450" algn="l" rtl="0" fontAlgn="ctr"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CIO </a:t>
                      </a:r>
                    </a:p>
                    <a:p>
                      <a:pPr marL="171450" marR="0" indent="-171450" algn="l" rtl="0" fontAlgn="ctr"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IT </a:t>
                      </a:r>
                    </a:p>
                    <a:p>
                      <a:pPr marL="171450" marR="0" indent="-171450" algn="l" rtl="0" fontAlgn="ctr"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Municipal Operator</a:t>
                      </a:r>
                    </a:p>
                    <a:p>
                      <a:pPr marL="171450" marR="0" indent="-171450" algn="l" rtl="0" fontAlgn="ctr" latinLnBrk="0">
                        <a:lnSpc>
                          <a:spcPct val="100000"/>
                        </a:lnSpc>
                        <a:spcBef>
                          <a:spcPts val="0"/>
                        </a:spcBef>
                        <a:spcAft>
                          <a:spcPts val="0"/>
                        </a:spcAft>
                        <a:buFont typeface="Arial" panose="020B0604020202020204" pitchFamily="34" charset="0"/>
                        <a:buChar char="•"/>
                      </a:pPr>
                      <a:r>
                        <a:rPr lang="en-US" sz="900" spc="0" dirty="0">
                          <a:effectLst/>
                          <a:latin typeface="Franklin Gothic Book" panose="020B0503020102020204" pitchFamily="34" charset="0"/>
                        </a:rPr>
                        <a:t>Parking Consultant </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157796930"/>
                  </a:ext>
                </a:extLst>
              </a:tr>
              <a:tr h="1057234">
                <a:tc>
                  <a:txBody>
                    <a:bodyPr/>
                    <a:lstStyle/>
                    <a:p>
                      <a:pPr marL="0" marR="0" indent="0" algn="ctr" rtl="0" fontAlgn="t" latinLnBrk="0">
                        <a:lnSpc>
                          <a:spcPct val="100000"/>
                        </a:lnSpc>
                        <a:spcBef>
                          <a:spcPts val="0"/>
                        </a:spcBef>
                        <a:spcAft>
                          <a:spcPts val="0"/>
                        </a:spcAft>
                      </a:pPr>
                      <a:r>
                        <a:rPr lang="en-US" sz="1000" b="0" i="0" spc="0" dirty="0">
                          <a:solidFill>
                            <a:schemeClr val="bg1"/>
                          </a:solidFill>
                          <a:effectLst/>
                          <a:latin typeface="Franklin Gothic Demi" panose="020B0603020102020204" pitchFamily="34" charset="0"/>
                        </a:rPr>
                        <a:t>Goal </a:t>
                      </a:r>
                      <a:br>
                        <a:rPr lang="en-US" sz="1000" b="0" i="0" spc="0" dirty="0">
                          <a:solidFill>
                            <a:schemeClr val="bg1"/>
                          </a:solidFill>
                          <a:effectLst/>
                          <a:latin typeface="Franklin Gothic Demi" panose="020B0603020102020204" pitchFamily="34" charset="0"/>
                        </a:rPr>
                      </a:br>
                      <a:r>
                        <a:rPr lang="en-US" sz="1000" b="0" i="0" spc="0" dirty="0">
                          <a:solidFill>
                            <a:schemeClr val="bg1"/>
                          </a:solidFill>
                          <a:effectLst/>
                          <a:latin typeface="Franklin Gothic Demi" panose="020B0603020102020204" pitchFamily="34" charset="0"/>
                        </a:rPr>
                        <a:t>Headlines</a:t>
                      </a:r>
                      <a:endParaRPr lang="en-US" sz="1000" b="0" i="0" dirty="0">
                        <a:solidFill>
                          <a:schemeClr val="bg1"/>
                        </a:solidFill>
                        <a:effectLst/>
                        <a:latin typeface="Franklin Gothic Demi" panose="020B0603020102020204" pitchFamily="34" charset="0"/>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solidFill>
                  </a:tcPr>
                </a:tc>
                <a:tc>
                  <a:txBody>
                    <a:bodyPr/>
                    <a:lstStyle/>
                    <a:p>
                      <a:pPr marL="80010" marR="0" indent="-80010" rtl="0" fontAlgn="t" latinLnBrk="0">
                        <a:lnSpc>
                          <a:spcPct val="100000"/>
                        </a:lnSpc>
                        <a:spcBef>
                          <a:spcPts val="400"/>
                        </a:spcBef>
                        <a:spcAft>
                          <a:spcPts val="0"/>
                        </a:spcAft>
                        <a:buFont typeface="Arial" panose="020B0604020202020204" pitchFamily="34" charset="0"/>
                        <a:buChar char="•"/>
                      </a:pPr>
                      <a:r>
                        <a:rPr lang="en-US" sz="900" b="1" spc="0" dirty="0">
                          <a:solidFill>
                            <a:schemeClr val="bg1"/>
                          </a:solidFill>
                          <a:effectLst/>
                          <a:latin typeface="Franklin Gothic Book" panose="020B0503020102020204" pitchFamily="34" charset="0"/>
                        </a:rPr>
                        <a:t>This company was creating a mobility category before we knew we needed one</a:t>
                      </a:r>
                    </a:p>
                    <a:p>
                      <a:pPr marL="80010" marR="0" lvl="0" indent="-80010" algn="l" defTabSz="914400" rtl="0" eaLnBrk="1" fontAlgn="t" latinLnBrk="0" hangingPunct="1">
                        <a:lnSpc>
                          <a:spcPct val="100000"/>
                        </a:lnSpc>
                        <a:spcBef>
                          <a:spcPts val="400"/>
                        </a:spcBef>
                        <a:spcAft>
                          <a:spcPts val="0"/>
                        </a:spcAft>
                        <a:buClrTx/>
                        <a:buSzTx/>
                        <a:buFont typeface="Arial" panose="020B0604020202020204" pitchFamily="34" charset="0"/>
                        <a:buChar char="•"/>
                        <a:tabLst/>
                        <a:defRPr/>
                      </a:pPr>
                      <a:r>
                        <a:rPr lang="en-US" sz="900" b="1" spc="0" dirty="0">
                          <a:solidFill>
                            <a:schemeClr val="bg1"/>
                          </a:solidFill>
                          <a:effectLst/>
                          <a:latin typeface="Franklin Gothic Book" panose="020B0503020102020204" pitchFamily="34" charset="0"/>
                        </a:rPr>
                        <a:t>Innovation in mobility was outpacing what city infrastructures can handle – until now</a:t>
                      </a:r>
                    </a:p>
                    <a:p>
                      <a:pPr marL="80010" marR="0" lvl="0" indent="-80010" algn="l" defTabSz="914400" rtl="0" eaLnBrk="1" fontAlgn="t" latinLnBrk="0" hangingPunct="1">
                        <a:lnSpc>
                          <a:spcPct val="100000"/>
                        </a:lnSpc>
                        <a:spcBef>
                          <a:spcPts val="400"/>
                        </a:spcBef>
                        <a:spcAft>
                          <a:spcPts val="0"/>
                        </a:spcAft>
                        <a:buClrTx/>
                        <a:buSzTx/>
                        <a:buFont typeface="Arial" panose="020B0604020202020204" pitchFamily="34" charset="0"/>
                        <a:buChar char="•"/>
                        <a:tabLst/>
                        <a:defRPr/>
                      </a:pPr>
                      <a:r>
                        <a:rPr lang="en-US" sz="900" b="1" spc="0" dirty="0">
                          <a:solidFill>
                            <a:schemeClr val="bg1"/>
                          </a:solidFill>
                          <a:effectLst/>
                          <a:latin typeface="Franklin Gothic Book" panose="020B0503020102020204" pitchFamily="34" charset="0"/>
                        </a:rPr>
                        <a:t>Why parking is prime for a touchless model</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solidFill>
                  </a:tcPr>
                </a:tc>
                <a:tc>
                  <a:txBody>
                    <a:bodyPr/>
                    <a:lstStyle/>
                    <a:p>
                      <a:pPr marL="80010" marR="0" indent="-80010" rtl="0" fontAlgn="t" latinLnBrk="0">
                        <a:lnSpc>
                          <a:spcPct val="100000"/>
                        </a:lnSpc>
                        <a:spcBef>
                          <a:spcPts val="400"/>
                        </a:spcBef>
                        <a:spcAft>
                          <a:spcPts val="0"/>
                        </a:spcAft>
                        <a:buFont typeface="Arial" panose="020B0604020202020204" pitchFamily="34" charset="0"/>
                        <a:buChar char="•"/>
                      </a:pPr>
                      <a:r>
                        <a:rPr lang="en-US" sz="900" b="1" spc="0" dirty="0">
                          <a:solidFill>
                            <a:schemeClr val="bg1"/>
                          </a:solidFill>
                          <a:effectLst/>
                          <a:latin typeface="Franklin Gothic Book" panose="020B0503020102020204" pitchFamily="34" charset="0"/>
                        </a:rPr>
                        <a:t>How FlashParking reduced Trader Joe’s parking congestion by 68%</a:t>
                      </a:r>
                    </a:p>
                    <a:p>
                      <a:pPr marL="80010" marR="0" indent="-80010" rtl="0" fontAlgn="t" latinLnBrk="0">
                        <a:lnSpc>
                          <a:spcPct val="100000"/>
                        </a:lnSpc>
                        <a:spcBef>
                          <a:spcPts val="400"/>
                        </a:spcBef>
                        <a:spcAft>
                          <a:spcPts val="0"/>
                        </a:spcAft>
                        <a:buFont typeface="Arial" panose="020B0604020202020204" pitchFamily="34" charset="0"/>
                        <a:buChar char="•"/>
                      </a:pPr>
                      <a:r>
                        <a:rPr lang="en-US" sz="900" b="1" spc="0" dirty="0">
                          <a:solidFill>
                            <a:schemeClr val="bg1"/>
                          </a:solidFill>
                          <a:effectLst/>
                          <a:latin typeface="Franklin Gothic Book" panose="020B0503020102020204" pitchFamily="34" charset="0"/>
                        </a:rPr>
                        <a:t>FlashParking revolutionized a congested Philadelphia – how did they do it?</a:t>
                      </a:r>
                    </a:p>
                    <a:p>
                      <a:pPr marL="80010" marR="0" lvl="0" indent="-80010" algn="l" defTabSz="914400" rtl="0" eaLnBrk="1" fontAlgn="t" latinLnBrk="0" hangingPunct="1">
                        <a:lnSpc>
                          <a:spcPct val="100000"/>
                        </a:lnSpc>
                        <a:spcBef>
                          <a:spcPts val="400"/>
                        </a:spcBef>
                        <a:spcAft>
                          <a:spcPts val="0"/>
                        </a:spcAft>
                        <a:buClrTx/>
                        <a:buSzTx/>
                        <a:buFont typeface="Arial" panose="020B0604020202020204" pitchFamily="34" charset="0"/>
                        <a:buChar char="•"/>
                        <a:tabLst/>
                        <a:defRPr/>
                      </a:pPr>
                      <a:r>
                        <a:rPr lang="en-US" sz="900" b="1" spc="0" dirty="0">
                          <a:solidFill>
                            <a:schemeClr val="bg1"/>
                          </a:solidFill>
                          <a:effectLst/>
                          <a:latin typeface="Franklin Gothic Book" panose="020B0503020102020204" pitchFamily="34" charset="0"/>
                        </a:rPr>
                        <a:t>Connected parking is creating a new lifestyle for city dwellers</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solidFill>
                  </a:tcPr>
                </a:tc>
                <a:tc>
                  <a:txBody>
                    <a:bodyPr/>
                    <a:lstStyle/>
                    <a:p>
                      <a:pPr marL="80010" marR="0" indent="-80010" rtl="0" fontAlgn="t" latinLnBrk="0">
                        <a:lnSpc>
                          <a:spcPct val="100000"/>
                        </a:lnSpc>
                        <a:spcBef>
                          <a:spcPts val="400"/>
                        </a:spcBef>
                        <a:spcAft>
                          <a:spcPts val="0"/>
                        </a:spcAft>
                        <a:buFont typeface="Arial" panose="020B0604020202020204" pitchFamily="34" charset="0"/>
                        <a:buChar char="•"/>
                      </a:pPr>
                      <a:r>
                        <a:rPr lang="en-US" sz="900" b="1" spc="0" dirty="0">
                          <a:solidFill>
                            <a:schemeClr val="bg1"/>
                          </a:solidFill>
                          <a:effectLst/>
                          <a:latin typeface="Franklin Gothic Book" panose="020B0503020102020204" pitchFamily="34" charset="0"/>
                        </a:rPr>
                        <a:t>Mobility is the latest disruption to the hospitality industry – here’s how</a:t>
                      </a:r>
                    </a:p>
                    <a:p>
                      <a:pPr marL="80010" marR="0" indent="-80010" rtl="0" fontAlgn="t" latinLnBrk="0">
                        <a:lnSpc>
                          <a:spcPct val="100000"/>
                        </a:lnSpc>
                        <a:spcBef>
                          <a:spcPts val="400"/>
                        </a:spcBef>
                        <a:spcAft>
                          <a:spcPts val="0"/>
                        </a:spcAft>
                        <a:buFont typeface="Arial" panose="020B0604020202020204" pitchFamily="34" charset="0"/>
                        <a:buChar char="•"/>
                      </a:pPr>
                      <a:r>
                        <a:rPr lang="en-US" sz="900" b="1" spc="0" dirty="0">
                          <a:solidFill>
                            <a:schemeClr val="bg1"/>
                          </a:solidFill>
                          <a:effectLst/>
                          <a:latin typeface="Franklin Gothic Book" panose="020B0503020102020204" pitchFamily="34" charset="0"/>
                        </a:rPr>
                        <a:t>The company taking the pain points out of airport parking</a:t>
                      </a:r>
                    </a:p>
                    <a:p>
                      <a:pPr marL="80010" marR="0" lvl="0" indent="-80010" algn="l" defTabSz="914400" rtl="0" eaLnBrk="1" fontAlgn="t" latinLnBrk="0" hangingPunct="1">
                        <a:lnSpc>
                          <a:spcPct val="100000"/>
                        </a:lnSpc>
                        <a:spcBef>
                          <a:spcPts val="400"/>
                        </a:spcBef>
                        <a:spcAft>
                          <a:spcPts val="0"/>
                        </a:spcAft>
                        <a:buClrTx/>
                        <a:buSzTx/>
                        <a:buFont typeface="Arial" panose="020B0604020202020204" pitchFamily="34" charset="0"/>
                        <a:buChar char="•"/>
                        <a:tabLst/>
                        <a:defRPr/>
                      </a:pPr>
                      <a:r>
                        <a:rPr lang="en-US" sz="900" b="1" spc="0" dirty="0">
                          <a:solidFill>
                            <a:schemeClr val="bg1"/>
                          </a:solidFill>
                          <a:effectLst/>
                          <a:latin typeface="Franklin Gothic Book" panose="020B0503020102020204" pitchFamily="34" charset="0"/>
                        </a:rPr>
                        <a:t>Meet parking intelligence – the technology set to cut your expenses by 80%</a:t>
                      </a: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solidFill>
                  </a:tcPr>
                </a:tc>
                <a:extLst>
                  <a:ext uri="{0D108BD9-81ED-4DB2-BD59-A6C34878D82A}">
                    <a16:rowId xmlns:a16="http://schemas.microsoft.com/office/drawing/2014/main" val="469939469"/>
                  </a:ext>
                </a:extLst>
              </a:tr>
            </a:tbl>
          </a:graphicData>
        </a:graphic>
      </p:graphicFrame>
      <p:sp>
        <p:nvSpPr>
          <p:cNvPr id="8" name="Rectangle 7">
            <a:extLst>
              <a:ext uri="{FF2B5EF4-FFF2-40B4-BE49-F238E27FC236}">
                <a16:creationId xmlns:a16="http://schemas.microsoft.com/office/drawing/2014/main" id="{7B6315A1-FC50-8C46-AFD4-F516452C894C}"/>
              </a:ext>
            </a:extLst>
          </p:cNvPr>
          <p:cNvSpPr/>
          <p:nvPr/>
        </p:nvSpPr>
        <p:spPr>
          <a:xfrm>
            <a:off x="4265691" y="-18490"/>
            <a:ext cx="3116703" cy="1551120"/>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For highlighting all of your pitch angles, mapping back to personas, objectives, themes, and calling out specific pubs </a:t>
            </a:r>
          </a:p>
        </p:txBody>
      </p:sp>
    </p:spTree>
    <p:extLst>
      <p:ext uri="{BB962C8B-B14F-4D97-AF65-F5344CB8AC3E}">
        <p14:creationId xmlns:p14="http://schemas.microsoft.com/office/powerpoint/2010/main" val="2906321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33</a:t>
            </a:fld>
            <a:endParaRPr lang="en-US" dirty="0">
              <a:latin typeface="Franklin Gothic Book" panose="020B0503020102020204" pitchFamily="34" charset="0"/>
            </a:endParaRPr>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a:latin typeface="Franklin Gothic Book" panose="020B0503020102020204" pitchFamily="34" charset="0"/>
              </a:rPr>
              <a:t>INK-CO.COM  |</a:t>
            </a:r>
            <a:endParaRPr lang="en-US" dirty="0">
              <a:latin typeface="Franklin Gothic Book" panose="020B0503020102020204" pitchFamily="34" charset="0"/>
            </a:endParaRPr>
          </a:p>
        </p:txBody>
      </p:sp>
      <p:sp>
        <p:nvSpPr>
          <p:cNvPr id="4" name="Title 3">
            <a:extLst>
              <a:ext uri="{FF2B5EF4-FFF2-40B4-BE49-F238E27FC236}">
                <a16:creationId xmlns:a16="http://schemas.microsoft.com/office/drawing/2014/main" id="{8247F844-8683-914C-B43E-6389DFB6C1FD}"/>
              </a:ext>
            </a:extLst>
          </p:cNvPr>
          <p:cNvSpPr>
            <a:spLocks noGrp="1"/>
          </p:cNvSpPr>
          <p:nvPr>
            <p:ph type="title"/>
          </p:nvPr>
        </p:nvSpPr>
        <p:spPr>
          <a:xfrm>
            <a:off x="533400" y="400848"/>
            <a:ext cx="4966324" cy="1131782"/>
          </a:xfrm>
        </p:spPr>
        <p:txBody>
          <a:bodyPr/>
          <a:lstStyle/>
          <a:p>
            <a:r>
              <a:rPr lang="en-US" b="1" dirty="0">
                <a:latin typeface="Franklin Gothic Demi Cond" panose="020B0603020102020204" pitchFamily="34" charset="0"/>
              </a:rPr>
              <a:t>Media STORYLINE: </a:t>
            </a:r>
            <a:br>
              <a:rPr lang="en-US" b="1" dirty="0">
                <a:latin typeface="Franklin Gothic Demi Cond" panose="020B0603020102020204" pitchFamily="34" charset="0"/>
              </a:rPr>
            </a:br>
            <a:r>
              <a:rPr lang="en-US" b="1" dirty="0">
                <a:latin typeface="Franklin Gothic Demi Cond" panose="020B0603020102020204" pitchFamily="34" charset="0"/>
              </a:rPr>
              <a:t>Mobility Innovation</a:t>
            </a:r>
          </a:p>
        </p:txBody>
      </p:sp>
      <p:sp>
        <p:nvSpPr>
          <p:cNvPr id="8" name="Content Placeholder 7">
            <a:extLst>
              <a:ext uri="{FF2B5EF4-FFF2-40B4-BE49-F238E27FC236}">
                <a16:creationId xmlns:a16="http://schemas.microsoft.com/office/drawing/2014/main" id="{32159D87-40A5-D844-9F6E-4EB292EB668D}"/>
              </a:ext>
            </a:extLst>
          </p:cNvPr>
          <p:cNvSpPr>
            <a:spLocks noGrp="1"/>
          </p:cNvSpPr>
          <p:nvPr>
            <p:ph sz="quarter" idx="14"/>
          </p:nvPr>
        </p:nvSpPr>
        <p:spPr>
          <a:xfrm>
            <a:off x="5521349" y="3906006"/>
            <a:ext cx="4463487" cy="2151893"/>
          </a:xfrm>
        </p:spPr>
        <p:txBody>
          <a:bodyPr/>
          <a:lstStyle/>
          <a:p>
            <a:pPr lvl="0" fontAlgn="ctr">
              <a:lnSpc>
                <a:spcPct val="100000"/>
              </a:lnSpc>
              <a:spcBef>
                <a:spcPts val="1000"/>
              </a:spcBef>
            </a:pPr>
            <a:r>
              <a:rPr lang="en-US" sz="1400" b="1" spc="100" dirty="0">
                <a:solidFill>
                  <a:srgbClr val="23B280"/>
                </a:solidFill>
                <a:latin typeface="Franklin Gothic Demi" panose="020B0603020102020204" pitchFamily="34" charset="0"/>
              </a:rPr>
              <a:t>GOAL HEADLINES</a:t>
            </a:r>
          </a:p>
          <a:p>
            <a:pPr marL="194310" indent="-194310">
              <a:lnSpc>
                <a:spcPct val="100000"/>
              </a:lnSpc>
              <a:spcBef>
                <a:spcPts val="600"/>
              </a:spcBef>
              <a:buFont typeface="Arial" panose="020B0604020202020204" pitchFamily="34" charset="0"/>
              <a:buChar char="•"/>
            </a:pPr>
            <a:r>
              <a:rPr lang="en-US" sz="1400" dirty="0"/>
              <a:t>This Company was Creating a Mobility Category Before We Knew We Needed One</a:t>
            </a:r>
          </a:p>
          <a:p>
            <a:pPr marL="194310" indent="-194310">
              <a:lnSpc>
                <a:spcPct val="100000"/>
              </a:lnSpc>
              <a:spcBef>
                <a:spcPts val="600"/>
              </a:spcBef>
              <a:buFont typeface="Arial" panose="020B0604020202020204" pitchFamily="34" charset="0"/>
              <a:buChar char="•"/>
            </a:pPr>
            <a:r>
              <a:rPr lang="en-US" sz="1400" dirty="0"/>
              <a:t>Innovation in Mobility Was Outpacing What City Infrastructures Can Handle – Until Now</a:t>
            </a:r>
          </a:p>
          <a:p>
            <a:pPr marL="194310" indent="-194310">
              <a:lnSpc>
                <a:spcPct val="100000"/>
              </a:lnSpc>
              <a:spcBef>
                <a:spcPts val="600"/>
              </a:spcBef>
              <a:buFont typeface="Arial" panose="020B0604020202020204" pitchFamily="34" charset="0"/>
              <a:buChar char="•"/>
            </a:pPr>
            <a:r>
              <a:rPr lang="en-US" sz="1400" dirty="0"/>
              <a:t>Why Parking is Prime for a Touchless Model</a:t>
            </a:r>
          </a:p>
        </p:txBody>
      </p:sp>
      <p:sp>
        <p:nvSpPr>
          <p:cNvPr id="11" name="Text Placeholder 10">
            <a:extLst>
              <a:ext uri="{FF2B5EF4-FFF2-40B4-BE49-F238E27FC236}">
                <a16:creationId xmlns:a16="http://schemas.microsoft.com/office/drawing/2014/main" id="{4C688717-D098-6046-9079-33D8F777EFA1}"/>
              </a:ext>
            </a:extLst>
          </p:cNvPr>
          <p:cNvSpPr>
            <a:spLocks noGrp="1"/>
          </p:cNvSpPr>
          <p:nvPr>
            <p:ph type="body" idx="1"/>
          </p:nvPr>
        </p:nvSpPr>
        <p:spPr>
          <a:xfrm>
            <a:off x="6908800" y="400848"/>
            <a:ext cx="4766275" cy="1010473"/>
          </a:xfrm>
        </p:spPr>
        <p:txBody>
          <a:bodyPr/>
          <a:lstStyle/>
          <a:p>
            <a:r>
              <a:rPr lang="en-US" b="1" dirty="0"/>
              <a:t>Theme: </a:t>
            </a:r>
            <a:r>
              <a:rPr lang="en-US" dirty="0"/>
              <a:t>Powered by business intelligence &amp; technology </a:t>
            </a:r>
          </a:p>
          <a:p>
            <a:r>
              <a:rPr lang="en-US" b="1" dirty="0"/>
              <a:t>Objective: </a:t>
            </a:r>
            <a:r>
              <a:rPr lang="en-US" dirty="0"/>
              <a:t>Position FP’s touchless technology as the preferred touchless parking/mobility solutions in a low-touch economy.</a:t>
            </a:r>
          </a:p>
        </p:txBody>
      </p:sp>
      <p:sp>
        <p:nvSpPr>
          <p:cNvPr id="13" name="Content Placeholder 12">
            <a:extLst>
              <a:ext uri="{FF2B5EF4-FFF2-40B4-BE49-F238E27FC236}">
                <a16:creationId xmlns:a16="http://schemas.microsoft.com/office/drawing/2014/main" id="{7A5129C0-7BDD-7A46-AB00-804B6D31B7F3}"/>
              </a:ext>
            </a:extLst>
          </p:cNvPr>
          <p:cNvSpPr>
            <a:spLocks noGrp="1"/>
          </p:cNvSpPr>
          <p:nvPr>
            <p:ph sz="quarter" idx="13"/>
          </p:nvPr>
        </p:nvSpPr>
        <p:spPr>
          <a:xfrm>
            <a:off x="533400" y="2141538"/>
            <a:ext cx="4178299" cy="3916362"/>
          </a:xfrm>
        </p:spPr>
        <p:txBody>
          <a:bodyPr/>
          <a:lstStyle/>
          <a:p>
            <a:pPr>
              <a:lnSpc>
                <a:spcPct val="100000"/>
              </a:lnSpc>
              <a:spcBef>
                <a:spcPts val="1000"/>
              </a:spcBef>
            </a:pPr>
            <a:r>
              <a:rPr lang="en-US" sz="3200" dirty="0" err="1"/>
              <a:t>FlashParking’s</a:t>
            </a:r>
            <a:r>
              <a:rPr lang="en-US" sz="3200" dirty="0"/>
              <a:t> technology is bringing </a:t>
            </a:r>
            <a:br>
              <a:rPr lang="en-US" sz="3200" dirty="0"/>
            </a:br>
            <a:r>
              <a:rPr lang="en-US" sz="3200" dirty="0"/>
              <a:t>the future to mobility. </a:t>
            </a:r>
          </a:p>
        </p:txBody>
      </p:sp>
      <p:sp>
        <p:nvSpPr>
          <p:cNvPr id="5" name="Rectangle 4">
            <a:extLst>
              <a:ext uri="{FF2B5EF4-FFF2-40B4-BE49-F238E27FC236}">
                <a16:creationId xmlns:a16="http://schemas.microsoft.com/office/drawing/2014/main" id="{AB895136-E01C-A740-803C-3CD53EAD7BD5}"/>
              </a:ext>
            </a:extLst>
          </p:cNvPr>
          <p:cNvSpPr/>
          <p:nvPr/>
        </p:nvSpPr>
        <p:spPr>
          <a:xfrm>
            <a:off x="0" y="3559952"/>
            <a:ext cx="4966324" cy="1679944"/>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Option for highlighting individual pitch angle, typically transition to this from table slide for pitch deck</a:t>
            </a:r>
          </a:p>
        </p:txBody>
      </p:sp>
      <p:sp>
        <p:nvSpPr>
          <p:cNvPr id="15" name="Content Placeholder 12">
            <a:extLst>
              <a:ext uri="{FF2B5EF4-FFF2-40B4-BE49-F238E27FC236}">
                <a16:creationId xmlns:a16="http://schemas.microsoft.com/office/drawing/2014/main" id="{5BEECE5B-E585-364A-875E-163DBA18C770}"/>
              </a:ext>
            </a:extLst>
          </p:cNvPr>
          <p:cNvSpPr txBox="1">
            <a:spLocks/>
          </p:cNvSpPr>
          <p:nvPr/>
        </p:nvSpPr>
        <p:spPr>
          <a:xfrm>
            <a:off x="5499724" y="2141538"/>
            <a:ext cx="5415987" cy="1400057"/>
          </a:xfrm>
          <a:prstGeom prst="rect">
            <a:avLst/>
          </a:prstGeom>
        </p:spPr>
        <p:txBody>
          <a:bodyPr vert="horz" lIns="0" tIns="0" rIns="0" bIns="0" numCol="2" rtlCol="0">
            <a:noAutofit/>
          </a:bodyP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457200" indent="0" algn="l" defTabSz="914400" rtl="0" eaLnBrk="1" latinLnBrk="0" hangingPunct="1">
              <a:lnSpc>
                <a:spcPct val="112000"/>
              </a:lnSpc>
              <a:spcBef>
                <a:spcPts val="1600"/>
              </a:spcBef>
              <a:spcAft>
                <a:spcPts val="0"/>
              </a:spcAft>
              <a:buFont typeface="Arial"/>
              <a:buNone/>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ctr">
              <a:lnSpc>
                <a:spcPct val="100000"/>
              </a:lnSpc>
              <a:spcBef>
                <a:spcPts val="1000"/>
              </a:spcBef>
            </a:pPr>
            <a:r>
              <a:rPr lang="en-US" sz="1400" b="1" spc="100" dirty="0">
                <a:solidFill>
                  <a:schemeClr val="accent4"/>
                </a:solidFill>
                <a:latin typeface="Franklin Gothic Demi" panose="020B0603020102020204" pitchFamily="34" charset="0"/>
              </a:rPr>
              <a:t>KEY TARGETS</a:t>
            </a:r>
          </a:p>
          <a:p>
            <a:pPr marL="194310" indent="-194310" fontAlgn="ctr">
              <a:lnSpc>
                <a:spcPct val="100000"/>
              </a:lnSpc>
              <a:spcBef>
                <a:spcPts val="400"/>
              </a:spcBef>
              <a:buFont typeface="Arial" panose="020B0604020202020204" pitchFamily="34" charset="0"/>
              <a:buChar char="•"/>
            </a:pPr>
            <a:r>
              <a:rPr lang="en-US" sz="1400" dirty="0"/>
              <a:t>Protocol </a:t>
            </a:r>
          </a:p>
          <a:p>
            <a:pPr marL="194310" indent="-194310" fontAlgn="ctr">
              <a:lnSpc>
                <a:spcPct val="100000"/>
              </a:lnSpc>
              <a:spcBef>
                <a:spcPts val="400"/>
              </a:spcBef>
              <a:buFont typeface="Arial" panose="020B0604020202020204" pitchFamily="34" charset="0"/>
              <a:buChar char="•"/>
            </a:pPr>
            <a:r>
              <a:rPr lang="en-US" sz="1400" dirty="0"/>
              <a:t>TechCrunch</a:t>
            </a:r>
          </a:p>
          <a:p>
            <a:pPr marL="194310" indent="-194310" fontAlgn="ctr">
              <a:lnSpc>
                <a:spcPct val="100000"/>
              </a:lnSpc>
              <a:spcBef>
                <a:spcPts val="400"/>
              </a:spcBef>
              <a:buFont typeface="Arial" panose="020B0604020202020204" pitchFamily="34" charset="0"/>
              <a:buChar char="•"/>
            </a:pPr>
            <a:r>
              <a:rPr lang="en-US" sz="1400" dirty="0"/>
              <a:t>The Wall Street Journal </a:t>
            </a:r>
          </a:p>
          <a:p>
            <a:pPr marL="194310" indent="-194310" fontAlgn="ctr">
              <a:lnSpc>
                <a:spcPct val="100000"/>
              </a:lnSpc>
              <a:spcBef>
                <a:spcPts val="400"/>
              </a:spcBef>
              <a:buFont typeface="Arial" panose="020B0604020202020204" pitchFamily="34" charset="0"/>
              <a:buChar char="•"/>
            </a:pPr>
            <a:r>
              <a:rPr lang="en-US" sz="1400" dirty="0"/>
              <a:t>WIRED</a:t>
            </a:r>
          </a:p>
          <a:p>
            <a:pPr fontAlgn="ctr">
              <a:lnSpc>
                <a:spcPct val="100000"/>
              </a:lnSpc>
              <a:spcBef>
                <a:spcPts val="1000"/>
              </a:spcBef>
            </a:pPr>
            <a:r>
              <a:rPr lang="en-US" sz="1400" b="1" spc="100" dirty="0">
                <a:solidFill>
                  <a:srgbClr val="23B280"/>
                </a:solidFill>
                <a:latin typeface="Franklin Gothic Demi" panose="020B0603020102020204" pitchFamily="34" charset="0"/>
              </a:rPr>
              <a:t>TARGET PERSONAS</a:t>
            </a:r>
          </a:p>
          <a:p>
            <a:pPr marL="194310" indent="-194310" fontAlgn="t">
              <a:lnSpc>
                <a:spcPct val="100000"/>
              </a:lnSpc>
              <a:spcBef>
                <a:spcPts val="400"/>
              </a:spcBef>
              <a:buFont typeface="Arial" panose="020B0604020202020204" pitchFamily="34" charset="0"/>
              <a:buChar char="•"/>
            </a:pPr>
            <a:r>
              <a:rPr lang="en-US" sz="1400" dirty="0"/>
              <a:t>Owner</a:t>
            </a:r>
          </a:p>
          <a:p>
            <a:pPr marL="194310" indent="-194310" fontAlgn="t">
              <a:lnSpc>
                <a:spcPct val="100000"/>
              </a:lnSpc>
              <a:spcBef>
                <a:spcPts val="400"/>
              </a:spcBef>
              <a:buFont typeface="Arial" panose="020B0604020202020204" pitchFamily="34" charset="0"/>
              <a:buChar char="•"/>
            </a:pPr>
            <a:r>
              <a:rPr lang="en-US" sz="1400" dirty="0"/>
              <a:t>VP or Head of Parking </a:t>
            </a:r>
          </a:p>
          <a:p>
            <a:pPr marL="194310" indent="-194310" fontAlgn="t">
              <a:lnSpc>
                <a:spcPct val="100000"/>
              </a:lnSpc>
              <a:spcBef>
                <a:spcPts val="400"/>
              </a:spcBef>
              <a:buFont typeface="Arial" panose="020B0604020202020204" pitchFamily="34" charset="0"/>
              <a:buChar char="•"/>
            </a:pPr>
            <a:r>
              <a:rPr lang="en-US" sz="1400" dirty="0"/>
              <a:t>CIO</a:t>
            </a:r>
          </a:p>
          <a:p>
            <a:pPr marL="194310" indent="-194310" fontAlgn="t">
              <a:lnSpc>
                <a:spcPct val="100000"/>
              </a:lnSpc>
              <a:spcBef>
                <a:spcPts val="400"/>
              </a:spcBef>
              <a:buFont typeface="Arial" panose="020B0604020202020204" pitchFamily="34" charset="0"/>
              <a:buChar char="•"/>
            </a:pPr>
            <a:r>
              <a:rPr lang="en-US" sz="1400" dirty="0"/>
              <a:t>Consumer </a:t>
            </a:r>
          </a:p>
        </p:txBody>
      </p:sp>
    </p:spTree>
    <p:extLst>
      <p:ext uri="{BB962C8B-B14F-4D97-AF65-F5344CB8AC3E}">
        <p14:creationId xmlns:p14="http://schemas.microsoft.com/office/powerpoint/2010/main" val="1172644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490C3BF-8824-AF40-8B90-61F655ABF997}"/>
              </a:ext>
            </a:extLst>
          </p:cNvPr>
          <p:cNvSpPr/>
          <p:nvPr/>
        </p:nvSpPr>
        <p:spPr>
          <a:xfrm>
            <a:off x="7793211" y="2743918"/>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02A9C4-7761-284C-A5D2-6DD8B7A99A0D}"/>
              </a:ext>
            </a:extLst>
          </p:cNvPr>
          <p:cNvSpPr/>
          <p:nvPr/>
        </p:nvSpPr>
        <p:spPr>
          <a:xfrm>
            <a:off x="4030885" y="2781244"/>
            <a:ext cx="975689" cy="2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C70EA8-AB96-6B47-804E-EECDE0FBFC49}"/>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34</a:t>
            </a:fld>
            <a:endParaRPr lang="en-US" dirty="0">
              <a:latin typeface="Franklin Gothic Book" panose="020B0503020102020204" pitchFamily="34" charset="0"/>
            </a:endParaRPr>
          </a:p>
        </p:txBody>
      </p:sp>
      <p:sp>
        <p:nvSpPr>
          <p:cNvPr id="3" name="Footer Placeholder 2">
            <a:extLst>
              <a:ext uri="{FF2B5EF4-FFF2-40B4-BE49-F238E27FC236}">
                <a16:creationId xmlns:a16="http://schemas.microsoft.com/office/drawing/2014/main" id="{55074C2D-F804-D34B-A772-D74E8A57E728}"/>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20" name="Text Placeholder 19">
            <a:extLst>
              <a:ext uri="{FF2B5EF4-FFF2-40B4-BE49-F238E27FC236}">
                <a16:creationId xmlns:a16="http://schemas.microsoft.com/office/drawing/2014/main" id="{E2AF777F-12D5-0442-8EDE-E021E629CEF2}"/>
              </a:ext>
            </a:extLst>
          </p:cNvPr>
          <p:cNvSpPr>
            <a:spLocks noGrp="1"/>
          </p:cNvSpPr>
          <p:nvPr>
            <p:ph type="body" sz="quarter" idx="17"/>
          </p:nvPr>
        </p:nvSpPr>
        <p:spPr/>
        <p:txBody>
          <a:bodyPr/>
          <a:lstStyle/>
          <a:p>
            <a:r>
              <a:rPr lang="en-US" b="1" dirty="0">
                <a:latin typeface="Franklin Gothic Demi Cond" panose="020B0603020102020204" pitchFamily="34" charset="0"/>
              </a:rPr>
              <a:t>The</a:t>
            </a:r>
            <a:br>
              <a:rPr lang="en-US" b="1" dirty="0">
                <a:latin typeface="Franklin Gothic Demi Cond" panose="020B0603020102020204" pitchFamily="34" charset="0"/>
              </a:rPr>
            </a:br>
            <a:r>
              <a:rPr lang="en-US" b="1" dirty="0">
                <a:latin typeface="Franklin Gothic Demi Cond" panose="020B0603020102020204" pitchFamily="34" charset="0"/>
              </a:rPr>
              <a:t>angle</a:t>
            </a:r>
          </a:p>
        </p:txBody>
      </p:sp>
      <p:sp>
        <p:nvSpPr>
          <p:cNvPr id="21" name="Rectangle 20">
            <a:extLst>
              <a:ext uri="{FF2B5EF4-FFF2-40B4-BE49-F238E27FC236}">
                <a16:creationId xmlns:a16="http://schemas.microsoft.com/office/drawing/2014/main" id="{DABCF9E4-640A-7E43-969D-02F7CFFFB7E7}"/>
              </a:ext>
            </a:extLst>
          </p:cNvPr>
          <p:cNvSpPr/>
          <p:nvPr/>
        </p:nvSpPr>
        <p:spPr>
          <a:xfrm>
            <a:off x="7503296" y="5358531"/>
            <a:ext cx="2006600" cy="692497"/>
          </a:xfrm>
          <a:prstGeom prst="rect">
            <a:avLst/>
          </a:prstGeom>
        </p:spPr>
        <p:txBody>
          <a:bodyPr wrap="square" lIns="0" tIns="0" rIns="0" bIns="0">
            <a:spAutoFit/>
          </a:bodyPr>
          <a:lstStyle/>
          <a:p>
            <a:r>
              <a:rPr lang="en-US" sz="900" b="1" dirty="0">
                <a:latin typeface="Franklin Gothic Book" panose="020B0503020102020204" pitchFamily="34" charset="0"/>
              </a:rPr>
              <a:t>Angle: </a:t>
            </a:r>
            <a:r>
              <a:rPr lang="en-US" sz="900" dirty="0">
                <a:latin typeface="Franklin Gothic Book" panose="020B0503020102020204" pitchFamily="34" charset="0"/>
              </a:rPr>
              <a:t>How testing technology cut development time for innovative trailer</a:t>
            </a:r>
          </a:p>
          <a:p>
            <a:r>
              <a:rPr lang="en-US" sz="900" b="1" dirty="0">
                <a:latin typeface="Franklin Gothic Book" panose="020B0503020102020204" pitchFamily="34" charset="0"/>
              </a:rPr>
              <a:t>Pitch type: </a:t>
            </a:r>
            <a:r>
              <a:rPr lang="en-US" sz="900" dirty="0">
                <a:latin typeface="Franklin Gothic Book" panose="020B0503020102020204" pitchFamily="34" charset="0"/>
              </a:rPr>
              <a:t>Proactive customer story</a:t>
            </a:r>
          </a:p>
          <a:p>
            <a:r>
              <a:rPr lang="en-US" sz="900" b="1" dirty="0">
                <a:latin typeface="Franklin Gothic Book" panose="020B0503020102020204" pitchFamily="34" charset="0"/>
              </a:rPr>
              <a:t>Outlet: </a:t>
            </a:r>
            <a:r>
              <a:rPr lang="en-US" sz="900" dirty="0">
                <a:latin typeface="Franklin Gothic Book" panose="020B0503020102020204" pitchFamily="34" charset="0"/>
              </a:rPr>
              <a:t>Design News (76K unique monthly views)</a:t>
            </a:r>
          </a:p>
        </p:txBody>
      </p:sp>
      <p:sp>
        <p:nvSpPr>
          <p:cNvPr id="26" name="Content Placeholder 25">
            <a:extLst>
              <a:ext uri="{FF2B5EF4-FFF2-40B4-BE49-F238E27FC236}">
                <a16:creationId xmlns:a16="http://schemas.microsoft.com/office/drawing/2014/main" id="{361CE1A7-B279-FE44-9195-B444AAB4609D}"/>
              </a:ext>
            </a:extLst>
          </p:cNvPr>
          <p:cNvSpPr>
            <a:spLocks noGrp="1"/>
          </p:cNvSpPr>
          <p:nvPr>
            <p:ph sz="quarter" idx="13"/>
          </p:nvPr>
        </p:nvSpPr>
        <p:spPr>
          <a:xfrm>
            <a:off x="533400" y="3047030"/>
            <a:ext cx="4979504" cy="3008140"/>
          </a:xfrm>
        </p:spPr>
        <p:txBody>
          <a:bodyPr/>
          <a:lstStyle/>
          <a:p>
            <a:r>
              <a:rPr lang="en-US" sz="1200" dirty="0">
                <a:latin typeface="Franklin Gothic Book" panose="020B0503020102020204" pitchFamily="34" charset="0"/>
              </a:rPr>
              <a:t>Many have long- touted the benefits of autonomous vehicles’ low-touch model for consumers, and the pandemic amplified that. But as buzz around adoption grows, we overlook that a major barrier to rollout is continually testing, refining, and repairing the tech. That task is made exponentially more difficult as we live in a time where engineers often must work remotely to ensure their own safety. </a:t>
            </a:r>
          </a:p>
          <a:p>
            <a:r>
              <a:rPr lang="en-US" sz="1200" dirty="0">
                <a:latin typeface="Franklin Gothic Book" panose="020B0503020102020204" pitchFamily="34" charset="0"/>
              </a:rPr>
              <a:t>Katie can speak to why the AV conversation should look less at consumer benefit and more at how a low-touch maintenance model can speed up adoption, as well as how AR tech enables that. </a:t>
            </a:r>
          </a:p>
          <a:p>
            <a:r>
              <a:rPr lang="en-US" sz="1200" b="1" spc="100" dirty="0">
                <a:solidFill>
                  <a:schemeClr val="accent4"/>
                </a:solidFill>
                <a:latin typeface="Franklin Gothic Demi" panose="020B0603020102020204" pitchFamily="34" charset="0"/>
              </a:rPr>
              <a:t>TARGETS:</a:t>
            </a:r>
            <a:br>
              <a:rPr lang="en-US" sz="1200" b="1" dirty="0">
                <a:solidFill>
                  <a:schemeClr val="accent4"/>
                </a:solidFill>
                <a:latin typeface="Franklin Gothic Book" panose="020B0503020102020204" pitchFamily="34" charset="0"/>
              </a:rPr>
            </a:br>
            <a:r>
              <a:rPr lang="en-US" sz="1200" dirty="0" err="1">
                <a:latin typeface="Franklin Gothic Book" panose="020B0503020102020204" pitchFamily="34" charset="0"/>
              </a:rPr>
              <a:t>Axios</a:t>
            </a:r>
            <a:r>
              <a:rPr lang="en-US" sz="1200" dirty="0">
                <a:latin typeface="Franklin Gothic Book" panose="020B0503020102020204" pitchFamily="34" charset="0"/>
              </a:rPr>
              <a:t>, Joann Muller</a:t>
            </a:r>
            <a:br>
              <a:rPr lang="en-US" sz="1200" dirty="0">
                <a:latin typeface="Franklin Gothic Book" panose="020B0503020102020204" pitchFamily="34" charset="0"/>
              </a:rPr>
            </a:br>
            <a:r>
              <a:rPr lang="en-US" sz="1200" dirty="0">
                <a:latin typeface="Franklin Gothic Book" panose="020B0503020102020204" pitchFamily="34" charset="0"/>
              </a:rPr>
              <a:t>TechCrunch, Kristen Korosec</a:t>
            </a:r>
            <a:br>
              <a:rPr lang="en-US" sz="1200" dirty="0">
                <a:latin typeface="Franklin Gothic Book" panose="020B0503020102020204" pitchFamily="34" charset="0"/>
              </a:rPr>
            </a:br>
            <a:r>
              <a:rPr lang="en-US" sz="1200" dirty="0">
                <a:latin typeface="Franklin Gothic Book" panose="020B0503020102020204" pitchFamily="34" charset="0"/>
              </a:rPr>
              <a:t>Mashable, Sasha </a:t>
            </a:r>
            <a:r>
              <a:rPr lang="en-US" sz="1200" dirty="0" err="1">
                <a:latin typeface="Franklin Gothic Book" panose="020B0503020102020204" pitchFamily="34" charset="0"/>
              </a:rPr>
              <a:t>LeKach</a:t>
            </a:r>
            <a:endParaRPr lang="en-US" sz="1200" dirty="0">
              <a:latin typeface="Franklin Gothic Book" panose="020B0503020102020204" pitchFamily="34" charset="0"/>
            </a:endParaRPr>
          </a:p>
        </p:txBody>
      </p:sp>
      <p:sp>
        <p:nvSpPr>
          <p:cNvPr id="27" name="Text Placeholder 19">
            <a:extLst>
              <a:ext uri="{FF2B5EF4-FFF2-40B4-BE49-F238E27FC236}">
                <a16:creationId xmlns:a16="http://schemas.microsoft.com/office/drawing/2014/main" id="{6D0BFD79-7181-FE4B-823F-8BD9542BA617}"/>
              </a:ext>
            </a:extLst>
          </p:cNvPr>
          <p:cNvSpPr txBox="1">
            <a:spLocks/>
          </p:cNvSpPr>
          <p:nvPr/>
        </p:nvSpPr>
        <p:spPr>
          <a:xfrm>
            <a:off x="5781930" y="217734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OUR </a:t>
            </a:r>
            <a:br>
              <a:rPr lang="en-US" b="1" dirty="0">
                <a:latin typeface="Franklin Gothic Demi Cond" panose="020B0603020102020204" pitchFamily="34" charset="0"/>
              </a:rPr>
            </a:br>
            <a:r>
              <a:rPr lang="en-US" b="1" dirty="0">
                <a:latin typeface="Franklin Gothic Demi Cond" panose="020B0603020102020204" pitchFamily="34" charset="0"/>
              </a:rPr>
              <a:t>EXPERIENCE</a:t>
            </a:r>
          </a:p>
        </p:txBody>
      </p:sp>
      <p:cxnSp>
        <p:nvCxnSpPr>
          <p:cNvPr id="28" name="Straight Connector 27">
            <a:extLst>
              <a:ext uri="{FF2B5EF4-FFF2-40B4-BE49-F238E27FC236}">
                <a16:creationId xmlns:a16="http://schemas.microsoft.com/office/drawing/2014/main" id="{4C195E77-D218-B24F-85C6-963136046D9F}"/>
              </a:ext>
            </a:extLst>
          </p:cNvPr>
          <p:cNvCxnSpPr>
            <a:cxnSpLocks/>
          </p:cNvCxnSpPr>
          <p:nvPr/>
        </p:nvCxnSpPr>
        <p:spPr>
          <a:xfrm>
            <a:off x="578193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CE9A04-AE68-944E-A164-BE05A9F00F4B}"/>
              </a:ext>
            </a:extLst>
          </p:cNvPr>
          <p:cNvPicPr>
            <a:picLocks noChangeAspect="1"/>
          </p:cNvPicPr>
          <p:nvPr/>
        </p:nvPicPr>
        <p:blipFill>
          <a:blip r:embed="rId3"/>
          <a:srcRect/>
          <a:stretch/>
        </p:blipFill>
        <p:spPr>
          <a:xfrm>
            <a:off x="7466103" y="2177346"/>
            <a:ext cx="3243452" cy="2972436"/>
          </a:xfrm>
          <a:prstGeom prst="rect">
            <a:avLst/>
          </a:prstGeom>
        </p:spPr>
      </p:pic>
      <p:pic>
        <p:nvPicPr>
          <p:cNvPr id="15" name="Graphic 14">
            <a:extLst>
              <a:ext uri="{FF2B5EF4-FFF2-40B4-BE49-F238E27FC236}">
                <a16:creationId xmlns:a16="http://schemas.microsoft.com/office/drawing/2014/main" id="{BFE5C957-01BB-BF4C-98B1-BD270911B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3828" y="5485551"/>
            <a:ext cx="1816460" cy="438456"/>
          </a:xfrm>
          <a:prstGeom prst="rect">
            <a:avLst/>
          </a:prstGeom>
        </p:spPr>
      </p:pic>
      <p:sp>
        <p:nvSpPr>
          <p:cNvPr id="5" name="Rectangle 4">
            <a:extLst>
              <a:ext uri="{FF2B5EF4-FFF2-40B4-BE49-F238E27FC236}">
                <a16:creationId xmlns:a16="http://schemas.microsoft.com/office/drawing/2014/main" id="{FD938AAF-7D6E-0849-A879-10E07876A443}"/>
              </a:ext>
            </a:extLst>
          </p:cNvPr>
          <p:cNvSpPr/>
          <p:nvPr/>
        </p:nvSpPr>
        <p:spPr>
          <a:xfrm>
            <a:off x="6589149" y="0"/>
            <a:ext cx="4359502" cy="1238864"/>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Option for highlighting individual pitch angles and our experience</a:t>
            </a:r>
          </a:p>
        </p:txBody>
      </p:sp>
      <p:sp>
        <p:nvSpPr>
          <p:cNvPr id="19" name="Title 18">
            <a:extLst>
              <a:ext uri="{FF2B5EF4-FFF2-40B4-BE49-F238E27FC236}">
                <a16:creationId xmlns:a16="http://schemas.microsoft.com/office/drawing/2014/main" id="{E3C67E59-DC35-2543-920A-3FC2861CF5CC}"/>
              </a:ext>
            </a:extLst>
          </p:cNvPr>
          <p:cNvSpPr>
            <a:spLocks noGrp="1"/>
          </p:cNvSpPr>
          <p:nvPr>
            <p:ph type="title"/>
          </p:nvPr>
        </p:nvSpPr>
        <p:spPr>
          <a:xfrm>
            <a:off x="533399" y="400848"/>
            <a:ext cx="6055749" cy="1131782"/>
          </a:xfrm>
        </p:spPr>
        <p:txBody>
          <a:bodyPr/>
          <a:lstStyle/>
          <a:p>
            <a:r>
              <a:rPr lang="en-US" dirty="0"/>
              <a:t>Automated vehicles</a:t>
            </a:r>
            <a:br>
              <a:rPr lang="en-US" dirty="0"/>
            </a:br>
            <a:r>
              <a:rPr lang="en-US" dirty="0"/>
              <a:t>tech innovation story</a:t>
            </a:r>
          </a:p>
        </p:txBody>
      </p:sp>
    </p:spTree>
    <p:extLst>
      <p:ext uri="{BB962C8B-B14F-4D97-AF65-F5344CB8AC3E}">
        <p14:creationId xmlns:p14="http://schemas.microsoft.com/office/powerpoint/2010/main" val="3390928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40A094-C34C-3440-AD70-8E2394726BFB}"/>
              </a:ext>
            </a:extLst>
          </p:cNvPr>
          <p:cNvSpPr/>
          <p:nvPr/>
        </p:nvSpPr>
        <p:spPr>
          <a:xfrm>
            <a:off x="288965" y="2475656"/>
            <a:ext cx="11614069" cy="492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5103C1DE-D69F-9B4B-8558-9ED2C5EA3FE0}"/>
              </a:ext>
            </a:extLst>
          </p:cNvPr>
          <p:cNvCxnSpPr>
            <a:cxnSpLocks/>
          </p:cNvCxnSpPr>
          <p:nvPr/>
        </p:nvCxnSpPr>
        <p:spPr>
          <a:xfrm>
            <a:off x="533400" y="2651638"/>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C555C25-2D71-8A40-A1AB-7BE3D43A6AD2}"/>
              </a:ext>
            </a:extLst>
          </p:cNvPr>
          <p:cNvCxnSpPr>
            <a:cxnSpLocks/>
          </p:cNvCxnSpPr>
          <p:nvPr/>
        </p:nvCxnSpPr>
        <p:spPr>
          <a:xfrm>
            <a:off x="3423524" y="2651638"/>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088975-F71A-7C4B-8E84-32F71CEB616F}"/>
              </a:ext>
            </a:extLst>
          </p:cNvPr>
          <p:cNvCxnSpPr>
            <a:cxnSpLocks/>
          </p:cNvCxnSpPr>
          <p:nvPr/>
        </p:nvCxnSpPr>
        <p:spPr>
          <a:xfrm>
            <a:off x="6322724" y="2651638"/>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6FF5C3-5DD7-504F-8711-06A502324F3E}"/>
              </a:ext>
            </a:extLst>
          </p:cNvPr>
          <p:cNvCxnSpPr>
            <a:cxnSpLocks/>
          </p:cNvCxnSpPr>
          <p:nvPr/>
        </p:nvCxnSpPr>
        <p:spPr>
          <a:xfrm>
            <a:off x="9212848" y="2651638"/>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EEF6886-FCC7-284D-84D3-6541BAD3AA3E}"/>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35</a:t>
            </a:fld>
            <a:endParaRPr lang="en-US" dirty="0">
              <a:latin typeface="Franklin Gothic Book" panose="020B0503020102020204" pitchFamily="34" charset="0"/>
            </a:endParaRPr>
          </a:p>
        </p:txBody>
      </p:sp>
      <p:sp>
        <p:nvSpPr>
          <p:cNvPr id="3" name="Footer Placeholder 2">
            <a:extLst>
              <a:ext uri="{FF2B5EF4-FFF2-40B4-BE49-F238E27FC236}">
                <a16:creationId xmlns:a16="http://schemas.microsoft.com/office/drawing/2014/main" id="{FFF83722-CAC8-8544-8606-5A6599BB3C0B}"/>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4" name="Title 3">
            <a:extLst>
              <a:ext uri="{FF2B5EF4-FFF2-40B4-BE49-F238E27FC236}">
                <a16:creationId xmlns:a16="http://schemas.microsoft.com/office/drawing/2014/main" id="{4068F21B-5B00-424B-9329-2AEDE7715D08}"/>
              </a:ext>
            </a:extLst>
          </p:cNvPr>
          <p:cNvSpPr>
            <a:spLocks noGrp="1"/>
          </p:cNvSpPr>
          <p:nvPr>
            <p:ph type="title"/>
          </p:nvPr>
        </p:nvSpPr>
        <p:spPr/>
        <p:txBody>
          <a:bodyPr/>
          <a:lstStyle/>
          <a:p>
            <a:r>
              <a:rPr lang="en-US" b="1" dirty="0">
                <a:latin typeface="Franklin Gothic Demi Cond" panose="020B0603020102020204" pitchFamily="34" charset="0"/>
              </a:rPr>
              <a:t>Who you </a:t>
            </a:r>
            <a:br>
              <a:rPr lang="en-US" b="1" dirty="0">
                <a:latin typeface="Franklin Gothic Demi Cond" panose="020B0603020102020204" pitchFamily="34" charset="0"/>
              </a:rPr>
            </a:br>
            <a:r>
              <a:rPr lang="en-US" b="1" dirty="0">
                <a:latin typeface="Franklin Gothic Demi Cond" panose="020B0603020102020204" pitchFamily="34" charset="0"/>
              </a:rPr>
              <a:t>need to know</a:t>
            </a:r>
          </a:p>
        </p:txBody>
      </p:sp>
      <p:sp>
        <p:nvSpPr>
          <p:cNvPr id="5" name="Content Placeholder 4">
            <a:extLst>
              <a:ext uri="{FF2B5EF4-FFF2-40B4-BE49-F238E27FC236}">
                <a16:creationId xmlns:a16="http://schemas.microsoft.com/office/drawing/2014/main" id="{C3B2EB3C-F37B-7C4C-A53F-E0330AC050F7}"/>
              </a:ext>
            </a:extLst>
          </p:cNvPr>
          <p:cNvSpPr>
            <a:spLocks noGrp="1"/>
          </p:cNvSpPr>
          <p:nvPr>
            <p:ph sz="quarter" idx="13"/>
          </p:nvPr>
        </p:nvSpPr>
        <p:spPr>
          <a:xfrm>
            <a:off x="533400" y="2896083"/>
            <a:ext cx="2433084" cy="3008140"/>
          </a:xfrm>
        </p:spPr>
        <p:txBody>
          <a:bodyPr/>
          <a:lstStyle/>
          <a:p>
            <a:pPr>
              <a:spcBef>
                <a:spcPts val="0"/>
              </a:spcBef>
              <a:spcAft>
                <a:spcPts val="600"/>
              </a:spcAft>
            </a:pPr>
            <a:r>
              <a:rPr lang="en-US" sz="1400" dirty="0" err="1">
                <a:solidFill>
                  <a:schemeClr val="tx2"/>
                </a:solidFill>
                <a:latin typeface="Franklin Gothic Book" panose="020B0503020102020204" pitchFamily="34" charset="0"/>
              </a:rPr>
              <a:t>AltEnergy</a:t>
            </a:r>
            <a:r>
              <a:rPr lang="en-US" sz="1400" dirty="0">
                <a:solidFill>
                  <a:schemeClr val="tx2"/>
                </a:solidFill>
                <a:latin typeface="Franklin Gothic Book" panose="020B0503020102020204" pitchFamily="34" charset="0"/>
              </a:rPr>
              <a:t> Mag</a:t>
            </a:r>
          </a:p>
          <a:p>
            <a:pPr>
              <a:spcBef>
                <a:spcPts val="0"/>
              </a:spcBef>
              <a:spcAft>
                <a:spcPts val="600"/>
              </a:spcAft>
            </a:pPr>
            <a:r>
              <a:rPr lang="en-US" sz="1400" dirty="0">
                <a:solidFill>
                  <a:schemeClr val="tx2"/>
                </a:solidFill>
                <a:latin typeface="Franklin Gothic Book" panose="020B0503020102020204" pitchFamily="34" charset="0"/>
              </a:rPr>
              <a:t>Breaking Energy</a:t>
            </a:r>
          </a:p>
          <a:p>
            <a:pPr>
              <a:spcBef>
                <a:spcPts val="0"/>
              </a:spcBef>
              <a:spcAft>
                <a:spcPts val="600"/>
              </a:spcAft>
            </a:pPr>
            <a:r>
              <a:rPr lang="en-US" sz="1400" dirty="0">
                <a:solidFill>
                  <a:schemeClr val="tx2"/>
                </a:solidFill>
                <a:latin typeface="Franklin Gothic Book" panose="020B0503020102020204" pitchFamily="34" charset="0"/>
              </a:rPr>
              <a:t>E&amp;E News</a:t>
            </a:r>
          </a:p>
          <a:p>
            <a:pPr>
              <a:spcBef>
                <a:spcPts val="0"/>
              </a:spcBef>
              <a:spcAft>
                <a:spcPts val="600"/>
              </a:spcAft>
            </a:pPr>
            <a:r>
              <a:rPr lang="en-US" sz="1400" dirty="0">
                <a:solidFill>
                  <a:schemeClr val="tx2"/>
                </a:solidFill>
                <a:latin typeface="Franklin Gothic Book" panose="020B0503020102020204" pitchFamily="34" charset="0"/>
              </a:rPr>
              <a:t>Energy Central </a:t>
            </a:r>
          </a:p>
          <a:p>
            <a:pPr>
              <a:spcBef>
                <a:spcPts val="0"/>
              </a:spcBef>
              <a:spcAft>
                <a:spcPts val="600"/>
              </a:spcAft>
            </a:pPr>
            <a:r>
              <a:rPr lang="en-US" sz="1400" dirty="0">
                <a:solidFill>
                  <a:schemeClr val="tx2"/>
                </a:solidFill>
                <a:latin typeface="Franklin Gothic Book" panose="020B0503020102020204" pitchFamily="34" charset="0"/>
              </a:rPr>
              <a:t>Energy CIO Insights </a:t>
            </a:r>
          </a:p>
          <a:p>
            <a:pPr>
              <a:spcBef>
                <a:spcPts val="0"/>
              </a:spcBef>
              <a:spcAft>
                <a:spcPts val="600"/>
              </a:spcAft>
            </a:pPr>
            <a:r>
              <a:rPr lang="en-US" sz="1400" dirty="0">
                <a:solidFill>
                  <a:schemeClr val="tx2"/>
                </a:solidFill>
                <a:latin typeface="Franklin Gothic Book" panose="020B0503020102020204" pitchFamily="34" charset="0"/>
              </a:rPr>
              <a:t>Energy Digital</a:t>
            </a:r>
          </a:p>
          <a:p>
            <a:pPr>
              <a:spcBef>
                <a:spcPts val="0"/>
              </a:spcBef>
              <a:spcAft>
                <a:spcPts val="600"/>
              </a:spcAft>
            </a:pPr>
            <a:r>
              <a:rPr lang="en-US" sz="1400" dirty="0">
                <a:solidFill>
                  <a:schemeClr val="tx2"/>
                </a:solidFill>
                <a:latin typeface="Franklin Gothic Book" panose="020B0503020102020204" pitchFamily="34" charset="0"/>
              </a:rPr>
              <a:t>Energy Manager Today </a:t>
            </a:r>
          </a:p>
          <a:p>
            <a:pPr>
              <a:spcBef>
                <a:spcPts val="0"/>
              </a:spcBef>
              <a:spcAft>
                <a:spcPts val="600"/>
              </a:spcAft>
            </a:pPr>
            <a:r>
              <a:rPr lang="en-US" sz="1400" dirty="0">
                <a:solidFill>
                  <a:schemeClr val="tx2"/>
                </a:solidFill>
                <a:latin typeface="Franklin Gothic Book" panose="020B0503020102020204" pitchFamily="34" charset="0"/>
              </a:rPr>
              <a:t>Greentech Media</a:t>
            </a:r>
          </a:p>
          <a:p>
            <a:pPr>
              <a:spcBef>
                <a:spcPts val="0"/>
              </a:spcBef>
              <a:spcAft>
                <a:spcPts val="600"/>
              </a:spcAft>
            </a:pPr>
            <a:r>
              <a:rPr lang="en-US" sz="1400" dirty="0">
                <a:solidFill>
                  <a:schemeClr val="tx2"/>
                </a:solidFill>
                <a:latin typeface="Franklin Gothic Book" panose="020B0503020102020204" pitchFamily="34" charset="0"/>
              </a:rPr>
              <a:t>Recharge</a:t>
            </a:r>
          </a:p>
          <a:p>
            <a:pPr>
              <a:spcBef>
                <a:spcPts val="0"/>
              </a:spcBef>
              <a:spcAft>
                <a:spcPts val="600"/>
              </a:spcAft>
            </a:pPr>
            <a:endParaRPr lang="en-US" sz="1400" dirty="0">
              <a:solidFill>
                <a:schemeClr val="tx2"/>
              </a:solidFill>
              <a:latin typeface="Franklin Gothic Book" panose="020B0503020102020204" pitchFamily="34" charset="0"/>
            </a:endParaRPr>
          </a:p>
          <a:p>
            <a:pPr>
              <a:spcAft>
                <a:spcPts val="600"/>
              </a:spcAft>
            </a:pPr>
            <a:endParaRPr lang="en-US" sz="1400" dirty="0">
              <a:solidFill>
                <a:schemeClr val="tx2"/>
              </a:solidFill>
              <a:latin typeface="Franklin Gothic Book" panose="020B0503020102020204" pitchFamily="34" charset="0"/>
            </a:endParaRPr>
          </a:p>
        </p:txBody>
      </p:sp>
      <p:sp>
        <p:nvSpPr>
          <p:cNvPr id="6" name="Text Placeholder 5">
            <a:extLst>
              <a:ext uri="{FF2B5EF4-FFF2-40B4-BE49-F238E27FC236}">
                <a16:creationId xmlns:a16="http://schemas.microsoft.com/office/drawing/2014/main" id="{2EEADDD0-EEA5-C448-86E7-034CBE951623}"/>
              </a:ext>
            </a:extLst>
          </p:cNvPr>
          <p:cNvSpPr>
            <a:spLocks noGrp="1"/>
          </p:cNvSpPr>
          <p:nvPr>
            <p:ph type="body" sz="quarter" idx="17"/>
          </p:nvPr>
        </p:nvSpPr>
        <p:spPr/>
        <p:txBody>
          <a:bodyPr/>
          <a:lstStyle/>
          <a:p>
            <a:r>
              <a:rPr lang="en-US" b="1" dirty="0">
                <a:latin typeface="Franklin Gothic Demi Cond" panose="020B0603020102020204" pitchFamily="34" charset="0"/>
              </a:rPr>
              <a:t>ENERGY</a:t>
            </a:r>
          </a:p>
        </p:txBody>
      </p:sp>
      <p:sp>
        <p:nvSpPr>
          <p:cNvPr id="7" name="Text Placeholder 6">
            <a:extLst>
              <a:ext uri="{FF2B5EF4-FFF2-40B4-BE49-F238E27FC236}">
                <a16:creationId xmlns:a16="http://schemas.microsoft.com/office/drawing/2014/main" id="{B7A0BDFF-DD17-B643-84E6-84BF9D72FCE6}"/>
              </a:ext>
            </a:extLst>
          </p:cNvPr>
          <p:cNvSpPr>
            <a:spLocks noGrp="1"/>
          </p:cNvSpPr>
          <p:nvPr>
            <p:ph type="body" idx="1"/>
          </p:nvPr>
        </p:nvSpPr>
        <p:spPr/>
        <p:txBody>
          <a:bodyPr/>
          <a:lstStyle/>
          <a:p>
            <a:r>
              <a:rPr lang="en-US" dirty="0">
                <a:latin typeface="Franklin Gothic Book" panose="020B0503020102020204" pitchFamily="34" charset="0"/>
              </a:rPr>
              <a:t>This is an example – not exhaustive – list of media and influencers that need to have LineVision on their radar. INK has worked with a cross-section of reporters from these outlets over the years, most recently via our work with Enel and its partners and customers. </a:t>
            </a:r>
          </a:p>
        </p:txBody>
      </p:sp>
      <p:sp>
        <p:nvSpPr>
          <p:cNvPr id="8" name="Content Placeholder 7">
            <a:extLst>
              <a:ext uri="{FF2B5EF4-FFF2-40B4-BE49-F238E27FC236}">
                <a16:creationId xmlns:a16="http://schemas.microsoft.com/office/drawing/2014/main" id="{4F202B93-13FC-FA43-A0FB-1FC9E5DBEAC1}"/>
              </a:ext>
            </a:extLst>
          </p:cNvPr>
          <p:cNvSpPr>
            <a:spLocks noGrp="1"/>
          </p:cNvSpPr>
          <p:nvPr>
            <p:ph sz="quarter" idx="18"/>
          </p:nvPr>
        </p:nvSpPr>
        <p:spPr>
          <a:xfrm>
            <a:off x="3423524" y="2896083"/>
            <a:ext cx="2433084" cy="3008140"/>
          </a:xfrm>
        </p:spPr>
        <p:txBody>
          <a:bodyPr/>
          <a:lstStyle/>
          <a:p>
            <a:pPr>
              <a:spcBef>
                <a:spcPts val="0"/>
              </a:spcBef>
              <a:spcAft>
                <a:spcPts val="600"/>
              </a:spcAft>
            </a:pPr>
            <a:r>
              <a:rPr lang="en-US" sz="1400" dirty="0">
                <a:solidFill>
                  <a:schemeClr val="tx2"/>
                </a:solidFill>
                <a:latin typeface="Franklin Gothic Book" panose="020B0503020102020204" pitchFamily="34" charset="0"/>
              </a:rPr>
              <a:t>Electric Light &amp; Power </a:t>
            </a:r>
          </a:p>
          <a:p>
            <a:pPr>
              <a:spcBef>
                <a:spcPts val="0"/>
              </a:spcBef>
              <a:spcAft>
                <a:spcPts val="600"/>
              </a:spcAft>
            </a:pPr>
            <a:r>
              <a:rPr lang="en-US" sz="1400" dirty="0">
                <a:solidFill>
                  <a:schemeClr val="tx2"/>
                </a:solidFill>
                <a:latin typeface="Franklin Gothic Book" panose="020B0503020102020204" pitchFamily="34" charset="0"/>
              </a:rPr>
              <a:t>IEEE Spectrum</a:t>
            </a:r>
          </a:p>
          <a:p>
            <a:pPr>
              <a:spcBef>
                <a:spcPts val="0"/>
              </a:spcBef>
              <a:spcAft>
                <a:spcPts val="600"/>
              </a:spcAft>
            </a:pPr>
            <a:r>
              <a:rPr lang="en-US" sz="1400" dirty="0">
                <a:solidFill>
                  <a:schemeClr val="tx2"/>
                </a:solidFill>
                <a:latin typeface="Franklin Gothic Book" panose="020B0503020102020204" pitchFamily="34" charset="0"/>
              </a:rPr>
              <a:t>POWER Magazine </a:t>
            </a:r>
          </a:p>
          <a:p>
            <a:pPr>
              <a:spcBef>
                <a:spcPts val="0"/>
              </a:spcBef>
              <a:spcAft>
                <a:spcPts val="600"/>
              </a:spcAft>
            </a:pPr>
            <a:r>
              <a:rPr lang="en-US" sz="1400" dirty="0">
                <a:solidFill>
                  <a:schemeClr val="tx2"/>
                </a:solidFill>
                <a:latin typeface="Franklin Gothic Book" panose="020B0503020102020204" pitchFamily="34" charset="0"/>
              </a:rPr>
              <a:t>POWERGRID</a:t>
            </a:r>
          </a:p>
          <a:p>
            <a:pPr>
              <a:spcBef>
                <a:spcPts val="0"/>
              </a:spcBef>
              <a:spcAft>
                <a:spcPts val="600"/>
              </a:spcAft>
            </a:pPr>
            <a:r>
              <a:rPr lang="en-US" sz="1400" dirty="0">
                <a:solidFill>
                  <a:schemeClr val="tx2"/>
                </a:solidFill>
                <a:latin typeface="Franklin Gothic Book" panose="020B0503020102020204" pitchFamily="34" charset="0"/>
              </a:rPr>
              <a:t>RTO Insider</a:t>
            </a:r>
          </a:p>
          <a:p>
            <a:pPr>
              <a:spcBef>
                <a:spcPts val="0"/>
              </a:spcBef>
              <a:spcAft>
                <a:spcPts val="600"/>
              </a:spcAft>
            </a:pPr>
            <a:r>
              <a:rPr lang="en-US" sz="1400" dirty="0">
                <a:solidFill>
                  <a:schemeClr val="tx2"/>
                </a:solidFill>
                <a:latin typeface="Franklin Gothic Book" panose="020B0503020102020204" pitchFamily="34" charset="0"/>
              </a:rPr>
              <a:t>T&amp;D World</a:t>
            </a:r>
          </a:p>
          <a:p>
            <a:pPr>
              <a:spcBef>
                <a:spcPts val="0"/>
              </a:spcBef>
              <a:spcAft>
                <a:spcPts val="600"/>
              </a:spcAft>
            </a:pPr>
            <a:r>
              <a:rPr lang="en-US" sz="1400" dirty="0">
                <a:solidFill>
                  <a:schemeClr val="tx2"/>
                </a:solidFill>
                <a:latin typeface="Franklin Gothic Book" panose="020B0503020102020204" pitchFamily="34" charset="0"/>
              </a:rPr>
              <a:t>Utility Dive</a:t>
            </a:r>
          </a:p>
          <a:p>
            <a:pPr>
              <a:spcBef>
                <a:spcPts val="0"/>
              </a:spcBef>
              <a:spcAft>
                <a:spcPts val="600"/>
              </a:spcAft>
            </a:pPr>
            <a:endParaRPr lang="en-US" sz="1400" dirty="0">
              <a:solidFill>
                <a:schemeClr val="tx2"/>
              </a:solidFill>
              <a:latin typeface="Franklin Gothic Book" panose="020B0503020102020204" pitchFamily="34" charset="0"/>
            </a:endParaRPr>
          </a:p>
          <a:p>
            <a:pPr>
              <a:spcBef>
                <a:spcPts val="0"/>
              </a:spcBef>
              <a:spcAft>
                <a:spcPts val="600"/>
              </a:spcAft>
            </a:pPr>
            <a:endParaRPr lang="en-US" sz="1400" dirty="0">
              <a:solidFill>
                <a:schemeClr val="tx2"/>
              </a:solidFill>
              <a:latin typeface="Franklin Gothic Book" panose="020B0503020102020204" pitchFamily="34" charset="0"/>
            </a:endParaRPr>
          </a:p>
          <a:p>
            <a:pPr>
              <a:spcAft>
                <a:spcPts val="600"/>
              </a:spcAft>
            </a:pPr>
            <a:endParaRPr lang="en-US" sz="1400" dirty="0">
              <a:solidFill>
                <a:schemeClr val="tx2"/>
              </a:solidFill>
              <a:latin typeface="Franklin Gothic Book" panose="020B0503020102020204" pitchFamily="34" charset="0"/>
            </a:endParaRPr>
          </a:p>
        </p:txBody>
      </p:sp>
      <p:sp>
        <p:nvSpPr>
          <p:cNvPr id="9" name="Text Placeholder 8">
            <a:extLst>
              <a:ext uri="{FF2B5EF4-FFF2-40B4-BE49-F238E27FC236}">
                <a16:creationId xmlns:a16="http://schemas.microsoft.com/office/drawing/2014/main" id="{88835BF6-177A-294B-9090-6F2D112FF32C}"/>
              </a:ext>
            </a:extLst>
          </p:cNvPr>
          <p:cNvSpPr>
            <a:spLocks noGrp="1"/>
          </p:cNvSpPr>
          <p:nvPr>
            <p:ph type="body" sz="quarter" idx="19"/>
          </p:nvPr>
        </p:nvSpPr>
        <p:spPr/>
        <p:txBody>
          <a:bodyPr/>
          <a:lstStyle/>
          <a:p>
            <a:r>
              <a:rPr lang="en-US" b="1" dirty="0">
                <a:latin typeface="Franklin Gothic Demi Cond" panose="020B0603020102020204" pitchFamily="34" charset="0"/>
              </a:rPr>
              <a:t>UTILITY</a:t>
            </a:r>
          </a:p>
        </p:txBody>
      </p:sp>
      <p:sp>
        <p:nvSpPr>
          <p:cNvPr id="10" name="Content Placeholder 9">
            <a:extLst>
              <a:ext uri="{FF2B5EF4-FFF2-40B4-BE49-F238E27FC236}">
                <a16:creationId xmlns:a16="http://schemas.microsoft.com/office/drawing/2014/main" id="{8A1A7D95-BB3D-974B-9121-643185447325}"/>
              </a:ext>
            </a:extLst>
          </p:cNvPr>
          <p:cNvSpPr>
            <a:spLocks noGrp="1"/>
          </p:cNvSpPr>
          <p:nvPr>
            <p:ph sz="quarter" idx="20"/>
          </p:nvPr>
        </p:nvSpPr>
        <p:spPr>
          <a:xfrm>
            <a:off x="6322724" y="2896083"/>
            <a:ext cx="2433084" cy="3008140"/>
          </a:xfrm>
        </p:spPr>
        <p:txBody>
          <a:bodyPr/>
          <a:lstStyle/>
          <a:p>
            <a:pPr>
              <a:spcBef>
                <a:spcPts val="0"/>
              </a:spcBef>
              <a:spcAft>
                <a:spcPts val="600"/>
              </a:spcAft>
            </a:pPr>
            <a:r>
              <a:rPr lang="en-US" sz="1400" dirty="0" err="1">
                <a:solidFill>
                  <a:schemeClr val="tx2"/>
                </a:solidFill>
                <a:latin typeface="Franklin Gothic Book" panose="020B0503020102020204" pitchFamily="34" charset="0"/>
              </a:rPr>
              <a:t>Axios</a:t>
            </a:r>
            <a:r>
              <a:rPr lang="en-US" sz="1400" dirty="0">
                <a:solidFill>
                  <a:schemeClr val="tx2"/>
                </a:solidFill>
                <a:latin typeface="Franklin Gothic Book" panose="020B0503020102020204" pitchFamily="34" charset="0"/>
              </a:rPr>
              <a:t> </a:t>
            </a:r>
          </a:p>
          <a:p>
            <a:pPr>
              <a:spcBef>
                <a:spcPts val="0"/>
              </a:spcBef>
              <a:spcAft>
                <a:spcPts val="600"/>
              </a:spcAft>
            </a:pPr>
            <a:r>
              <a:rPr lang="en-US" sz="1400" dirty="0">
                <a:solidFill>
                  <a:schemeClr val="tx2"/>
                </a:solidFill>
                <a:latin typeface="Franklin Gothic Book" panose="020B0503020102020204" pitchFamily="34" charset="0"/>
              </a:rPr>
              <a:t>Bloomberg</a:t>
            </a:r>
          </a:p>
          <a:p>
            <a:pPr>
              <a:spcBef>
                <a:spcPts val="0"/>
              </a:spcBef>
              <a:spcAft>
                <a:spcPts val="600"/>
              </a:spcAft>
            </a:pPr>
            <a:r>
              <a:rPr lang="en-US" sz="1400" dirty="0">
                <a:solidFill>
                  <a:schemeClr val="tx2"/>
                </a:solidFill>
                <a:latin typeface="Franklin Gothic Book" panose="020B0503020102020204" pitchFamily="34" charset="0"/>
              </a:rPr>
              <a:t>Business Insider </a:t>
            </a:r>
          </a:p>
          <a:p>
            <a:pPr>
              <a:spcBef>
                <a:spcPts val="0"/>
              </a:spcBef>
              <a:spcAft>
                <a:spcPts val="600"/>
              </a:spcAft>
            </a:pPr>
            <a:r>
              <a:rPr lang="en-US" sz="1400" dirty="0">
                <a:solidFill>
                  <a:schemeClr val="tx2"/>
                </a:solidFill>
                <a:latin typeface="Franklin Gothic Book" panose="020B0503020102020204" pitchFamily="34" charset="0"/>
              </a:rPr>
              <a:t>Financial Times</a:t>
            </a:r>
          </a:p>
          <a:p>
            <a:pPr>
              <a:spcBef>
                <a:spcPts val="0"/>
              </a:spcBef>
              <a:spcAft>
                <a:spcPts val="600"/>
              </a:spcAft>
            </a:pPr>
            <a:r>
              <a:rPr lang="en-US" sz="1400" dirty="0">
                <a:solidFill>
                  <a:schemeClr val="tx2"/>
                </a:solidFill>
                <a:latin typeface="Franklin Gothic Book" panose="020B0503020102020204" pitchFamily="34" charset="0"/>
              </a:rPr>
              <a:t>Forbes</a:t>
            </a:r>
          </a:p>
          <a:p>
            <a:pPr>
              <a:spcBef>
                <a:spcPts val="0"/>
              </a:spcBef>
              <a:spcAft>
                <a:spcPts val="600"/>
              </a:spcAft>
            </a:pPr>
            <a:r>
              <a:rPr lang="en-US" sz="1400" dirty="0">
                <a:solidFill>
                  <a:schemeClr val="tx2"/>
                </a:solidFill>
                <a:latin typeface="Franklin Gothic Book" panose="020B0503020102020204" pitchFamily="34" charset="0"/>
              </a:rPr>
              <a:t>Fortune</a:t>
            </a:r>
          </a:p>
          <a:p>
            <a:pPr>
              <a:spcBef>
                <a:spcPts val="0"/>
              </a:spcBef>
              <a:spcAft>
                <a:spcPts val="600"/>
              </a:spcAft>
            </a:pPr>
            <a:r>
              <a:rPr lang="en-US" sz="1400" dirty="0">
                <a:solidFill>
                  <a:schemeClr val="tx2"/>
                </a:solidFill>
                <a:latin typeface="Franklin Gothic Book" panose="020B0503020102020204" pitchFamily="34" charset="0"/>
              </a:rPr>
              <a:t>New York Times</a:t>
            </a:r>
          </a:p>
          <a:p>
            <a:pPr>
              <a:spcBef>
                <a:spcPts val="0"/>
              </a:spcBef>
              <a:spcAft>
                <a:spcPts val="600"/>
              </a:spcAft>
            </a:pPr>
            <a:r>
              <a:rPr lang="en-US" sz="1400" dirty="0">
                <a:solidFill>
                  <a:schemeClr val="tx2"/>
                </a:solidFill>
                <a:latin typeface="Franklin Gothic Book" panose="020B0503020102020204" pitchFamily="34" charset="0"/>
              </a:rPr>
              <a:t>The Verge</a:t>
            </a:r>
          </a:p>
          <a:p>
            <a:pPr>
              <a:spcBef>
                <a:spcPts val="0"/>
              </a:spcBef>
              <a:spcAft>
                <a:spcPts val="600"/>
              </a:spcAft>
            </a:pPr>
            <a:r>
              <a:rPr lang="en-US" sz="1400" dirty="0">
                <a:solidFill>
                  <a:schemeClr val="tx2"/>
                </a:solidFill>
                <a:latin typeface="Franklin Gothic Book" panose="020B0503020102020204" pitchFamily="34" charset="0"/>
              </a:rPr>
              <a:t>Wall Street Journal</a:t>
            </a:r>
          </a:p>
          <a:p>
            <a:pPr>
              <a:spcBef>
                <a:spcPts val="0"/>
              </a:spcBef>
              <a:spcAft>
                <a:spcPts val="600"/>
              </a:spcAft>
            </a:pPr>
            <a:r>
              <a:rPr lang="en-US" sz="1400" dirty="0">
                <a:solidFill>
                  <a:schemeClr val="tx2"/>
                </a:solidFill>
                <a:latin typeface="Franklin Gothic Book" panose="020B0503020102020204" pitchFamily="34" charset="0"/>
              </a:rPr>
              <a:t>Washington Post</a:t>
            </a:r>
          </a:p>
        </p:txBody>
      </p:sp>
      <p:sp>
        <p:nvSpPr>
          <p:cNvPr id="11" name="Text Placeholder 10">
            <a:extLst>
              <a:ext uri="{FF2B5EF4-FFF2-40B4-BE49-F238E27FC236}">
                <a16:creationId xmlns:a16="http://schemas.microsoft.com/office/drawing/2014/main" id="{221AA4F9-68D3-5548-90A3-463B5B1603C9}"/>
              </a:ext>
            </a:extLst>
          </p:cNvPr>
          <p:cNvSpPr>
            <a:spLocks noGrp="1"/>
          </p:cNvSpPr>
          <p:nvPr>
            <p:ph type="body" sz="quarter" idx="21"/>
          </p:nvPr>
        </p:nvSpPr>
        <p:spPr/>
        <p:txBody>
          <a:bodyPr/>
          <a:lstStyle/>
          <a:p>
            <a:r>
              <a:rPr lang="en-US" b="1" dirty="0">
                <a:latin typeface="Franklin Gothic Demi Cond" panose="020B0603020102020204" pitchFamily="34" charset="0"/>
              </a:rPr>
              <a:t>NATIONAL</a:t>
            </a:r>
          </a:p>
        </p:txBody>
      </p:sp>
      <p:sp>
        <p:nvSpPr>
          <p:cNvPr id="12" name="Content Placeholder 11">
            <a:extLst>
              <a:ext uri="{FF2B5EF4-FFF2-40B4-BE49-F238E27FC236}">
                <a16:creationId xmlns:a16="http://schemas.microsoft.com/office/drawing/2014/main" id="{011467F6-4157-4145-AED6-E37BB8EDFAEF}"/>
              </a:ext>
            </a:extLst>
          </p:cNvPr>
          <p:cNvSpPr>
            <a:spLocks noGrp="1"/>
          </p:cNvSpPr>
          <p:nvPr>
            <p:ph sz="quarter" idx="22"/>
          </p:nvPr>
        </p:nvSpPr>
        <p:spPr>
          <a:xfrm>
            <a:off x="9212847" y="2896083"/>
            <a:ext cx="2629747" cy="3008140"/>
          </a:xfrm>
        </p:spPr>
        <p:txBody>
          <a:bodyPr/>
          <a:lstStyle/>
          <a:p>
            <a:pPr>
              <a:spcBef>
                <a:spcPts val="0"/>
              </a:spcBef>
              <a:spcAft>
                <a:spcPts val="600"/>
              </a:spcAft>
            </a:pPr>
            <a:r>
              <a:rPr lang="en-US" sz="1400" dirty="0">
                <a:solidFill>
                  <a:schemeClr val="tx2"/>
                </a:solidFill>
                <a:latin typeface="Franklin Gothic Book" panose="020B0503020102020204" pitchFamily="34" charset="0"/>
              </a:rPr>
              <a:t>ACEG</a:t>
            </a:r>
          </a:p>
          <a:p>
            <a:pPr>
              <a:spcBef>
                <a:spcPts val="0"/>
              </a:spcBef>
              <a:spcAft>
                <a:spcPts val="600"/>
              </a:spcAft>
            </a:pPr>
            <a:r>
              <a:rPr lang="en-US" sz="1400" dirty="0">
                <a:solidFill>
                  <a:schemeClr val="tx2"/>
                </a:solidFill>
                <a:latin typeface="Franklin Gothic Book" panose="020B0503020102020204" pitchFamily="34" charset="0"/>
              </a:rPr>
              <a:t>Bloomberg New Energy Finance</a:t>
            </a:r>
          </a:p>
          <a:p>
            <a:pPr>
              <a:spcBef>
                <a:spcPts val="0"/>
              </a:spcBef>
              <a:spcAft>
                <a:spcPts val="600"/>
              </a:spcAft>
            </a:pPr>
            <a:r>
              <a:rPr lang="en-US" sz="1400" dirty="0">
                <a:solidFill>
                  <a:schemeClr val="tx2"/>
                </a:solidFill>
                <a:latin typeface="Franklin Gothic Book" panose="020B0503020102020204" pitchFamily="34" charset="0"/>
              </a:rPr>
              <a:t>Energy Finance Daily (S&amp;P Global Market Intelligence)</a:t>
            </a:r>
          </a:p>
          <a:p>
            <a:pPr>
              <a:spcBef>
                <a:spcPts val="0"/>
              </a:spcBef>
              <a:spcAft>
                <a:spcPts val="600"/>
              </a:spcAft>
            </a:pPr>
            <a:r>
              <a:rPr lang="en-US" sz="1400" dirty="0">
                <a:solidFill>
                  <a:schemeClr val="tx2"/>
                </a:solidFill>
                <a:latin typeface="Franklin Gothic Book" panose="020B0503020102020204" pitchFamily="34" charset="0"/>
              </a:rPr>
              <a:t>Grid Strategies</a:t>
            </a:r>
          </a:p>
          <a:p>
            <a:pPr>
              <a:spcBef>
                <a:spcPts val="0"/>
              </a:spcBef>
              <a:spcAft>
                <a:spcPts val="600"/>
              </a:spcAft>
            </a:pPr>
            <a:r>
              <a:rPr lang="en-US" sz="1400" dirty="0">
                <a:solidFill>
                  <a:schemeClr val="tx2"/>
                </a:solidFill>
                <a:latin typeface="Franklin Gothic Book" panose="020B0503020102020204" pitchFamily="34" charset="0"/>
              </a:rPr>
              <a:t>IHS Energy </a:t>
            </a:r>
          </a:p>
          <a:p>
            <a:pPr>
              <a:spcBef>
                <a:spcPts val="0"/>
              </a:spcBef>
              <a:spcAft>
                <a:spcPts val="600"/>
              </a:spcAft>
            </a:pPr>
            <a:r>
              <a:rPr lang="en-US" sz="1400" dirty="0">
                <a:solidFill>
                  <a:schemeClr val="tx2"/>
                </a:solidFill>
                <a:latin typeface="Franklin Gothic Book" panose="020B0503020102020204" pitchFamily="34" charset="0"/>
              </a:rPr>
              <a:t>Penn Energy </a:t>
            </a:r>
          </a:p>
          <a:p>
            <a:pPr>
              <a:spcBef>
                <a:spcPts val="0"/>
              </a:spcBef>
              <a:spcAft>
                <a:spcPts val="600"/>
              </a:spcAft>
            </a:pPr>
            <a:r>
              <a:rPr lang="en-US" sz="1400" dirty="0">
                <a:solidFill>
                  <a:schemeClr val="tx2"/>
                </a:solidFill>
                <a:latin typeface="Franklin Gothic Book" panose="020B0503020102020204" pitchFamily="34" charset="0"/>
              </a:rPr>
              <a:t>Navigant Research</a:t>
            </a:r>
          </a:p>
          <a:p>
            <a:pPr>
              <a:spcBef>
                <a:spcPts val="0"/>
              </a:spcBef>
              <a:spcAft>
                <a:spcPts val="600"/>
              </a:spcAft>
            </a:pPr>
            <a:r>
              <a:rPr lang="en-US" sz="1400" dirty="0">
                <a:solidFill>
                  <a:schemeClr val="tx2"/>
                </a:solidFill>
                <a:latin typeface="Franklin Gothic Book" panose="020B0503020102020204" pitchFamily="34" charset="0"/>
              </a:rPr>
              <a:t>The Energy Journal</a:t>
            </a:r>
          </a:p>
          <a:p>
            <a:pPr>
              <a:spcAft>
                <a:spcPts val="600"/>
              </a:spcAft>
            </a:pPr>
            <a:endParaRPr lang="en-US" sz="1400" dirty="0">
              <a:solidFill>
                <a:schemeClr val="tx2"/>
              </a:solidFill>
              <a:latin typeface="Franklin Gothic Book" panose="020B0503020102020204" pitchFamily="34" charset="0"/>
            </a:endParaRPr>
          </a:p>
        </p:txBody>
      </p:sp>
      <p:sp>
        <p:nvSpPr>
          <p:cNvPr id="13" name="Text Placeholder 12">
            <a:extLst>
              <a:ext uri="{FF2B5EF4-FFF2-40B4-BE49-F238E27FC236}">
                <a16:creationId xmlns:a16="http://schemas.microsoft.com/office/drawing/2014/main" id="{E9486E65-F2C0-3A4F-B74B-0141AEEE6019}"/>
              </a:ext>
            </a:extLst>
          </p:cNvPr>
          <p:cNvSpPr>
            <a:spLocks noGrp="1"/>
          </p:cNvSpPr>
          <p:nvPr>
            <p:ph type="body" sz="quarter" idx="23"/>
          </p:nvPr>
        </p:nvSpPr>
        <p:spPr/>
        <p:txBody>
          <a:bodyPr/>
          <a:lstStyle/>
          <a:p>
            <a:r>
              <a:rPr lang="en-US" b="1" dirty="0">
                <a:latin typeface="Franklin Gothic Demi Cond" panose="020B0603020102020204" pitchFamily="34" charset="0"/>
              </a:rPr>
              <a:t>INFLUENCERS</a:t>
            </a:r>
          </a:p>
        </p:txBody>
      </p:sp>
      <p:sp>
        <p:nvSpPr>
          <p:cNvPr id="14" name="Rectangle 13">
            <a:extLst>
              <a:ext uri="{FF2B5EF4-FFF2-40B4-BE49-F238E27FC236}">
                <a16:creationId xmlns:a16="http://schemas.microsoft.com/office/drawing/2014/main" id="{3F9B265A-792F-AD49-964E-F47036FCF13F}"/>
              </a:ext>
            </a:extLst>
          </p:cNvPr>
          <p:cNvSpPr/>
          <p:nvPr/>
        </p:nvSpPr>
        <p:spPr>
          <a:xfrm>
            <a:off x="2860840" y="0"/>
            <a:ext cx="5658708" cy="1190846"/>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Customize for your </a:t>
            </a:r>
            <a:r>
              <a:rPr lang="en-US" dirty="0" err="1">
                <a:latin typeface="Franklin Gothic Medium" panose="020B0603020102020204" pitchFamily="34" charset="0"/>
              </a:rPr>
              <a:t>opp</a:t>
            </a:r>
            <a:endParaRPr lang="en-US" dirty="0">
              <a:latin typeface="Franklin Gothic Medium" panose="020B0603020102020204" pitchFamily="34" charset="0"/>
            </a:endParaRPr>
          </a:p>
        </p:txBody>
      </p:sp>
    </p:spTree>
    <p:extLst>
      <p:ext uri="{BB962C8B-B14F-4D97-AF65-F5344CB8AC3E}">
        <p14:creationId xmlns:p14="http://schemas.microsoft.com/office/powerpoint/2010/main" val="217536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latin typeface="Franklin Gothic Book" panose="020B0503020102020204" pitchFamily="34" charset="0"/>
              </a:rPr>
              <a:pPr/>
              <a:t>36</a:t>
            </a:fld>
            <a:endParaRPr lang="en-US">
              <a:latin typeface="Franklin Gothic Book" panose="020B0503020102020204" pitchFamily="34" charset="0"/>
            </a:endParaRPr>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a:xfrm>
            <a:off x="533399" y="400848"/>
            <a:ext cx="5410201" cy="1131782"/>
          </a:xfrm>
        </p:spPr>
        <p:txBody>
          <a:bodyPr/>
          <a:lstStyle/>
          <a:p>
            <a:r>
              <a:rPr lang="en-US" b="1" dirty="0">
                <a:latin typeface="Franklin Gothic Demi Cond" panose="020B0603020102020204" pitchFamily="34" charset="0"/>
              </a:rPr>
              <a:t>Repeatable process +</a:t>
            </a:r>
            <a:br>
              <a:rPr lang="en-US" b="1" dirty="0">
                <a:latin typeface="Franklin Gothic Demi Cond" panose="020B0603020102020204" pitchFamily="34" charset="0"/>
              </a:rPr>
            </a:br>
            <a:r>
              <a:rPr lang="en-US" b="1" dirty="0">
                <a:latin typeface="Franklin Gothic Demi Cond" panose="020B0603020102020204" pitchFamily="34" charset="0"/>
              </a:rPr>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084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2F2F2E"/>
                </a:solidFill>
                <a:latin typeface="Franklin Gothic Demi Cond" panose="020B0603020102020204" pitchFamily="34" charset="0"/>
              </a:rPr>
              <a:t>DATA</a:t>
            </a:r>
            <a:endParaRPr lang="en-US" sz="2000" b="1" dirty="0">
              <a:solidFill>
                <a:srgbClr val="23B27F"/>
              </a:solidFill>
              <a:latin typeface="Franklin Gothic Demi Cond" panose="020B0603020102020204" pitchFamily="34" charset="0"/>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2F2F2E"/>
                </a:solidFill>
                <a:latin typeface="Franklin Gothic Demi Cond" panose="020B0603020102020204" pitchFamily="34" charset="0"/>
              </a:rPr>
              <a:t>TEMPLATE</a:t>
            </a:r>
            <a:endParaRPr lang="en-US" sz="2000" b="1" dirty="0">
              <a:solidFill>
                <a:srgbClr val="23B27F"/>
              </a:solidFill>
              <a:latin typeface="Franklin Gothic Demi Cond" panose="020B0603020102020204" pitchFamily="34" charset="0"/>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2F2F2E"/>
                </a:solidFill>
                <a:latin typeface="Franklin Gothic Demi Cond" panose="020B0603020102020204" pitchFamily="34" charset="0"/>
              </a:rPr>
              <a:t>LISTS</a:t>
            </a:r>
            <a:endParaRPr lang="en-US" sz="2000" b="1" dirty="0">
              <a:solidFill>
                <a:srgbClr val="23B27F"/>
              </a:solidFill>
              <a:latin typeface="Franklin Gothic Demi Cond" panose="020B0603020102020204" pitchFamily="34" charset="0"/>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2F2F2E"/>
                </a:solidFill>
                <a:latin typeface="Franklin Gothic Demi Cond" panose="020B0603020102020204" pitchFamily="34" charset="0"/>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000" b="1" dirty="0">
                <a:solidFill>
                  <a:srgbClr val="2F2F2E"/>
                </a:solidFill>
                <a:latin typeface="Franklin Gothic Demi Cond" panose="020B0603020102020204" pitchFamily="34" charset="0"/>
              </a:rPr>
              <a:t>COVERAGE</a:t>
            </a:r>
            <a:endParaRPr lang="en-US" sz="2000" b="1" dirty="0">
              <a:solidFill>
                <a:srgbClr val="23B27F"/>
              </a:solidFill>
              <a:latin typeface="Franklin Gothic Demi Cond" panose="020B0603020102020204" pitchFamily="34" charset="0"/>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400" dirty="0">
                <a:solidFill>
                  <a:schemeClr val="tx2"/>
                </a:solidFill>
                <a:latin typeface="Franklin Gothic Book" panose="020B0503020102020204" pitchFamily="34" charset="0"/>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400" dirty="0">
                <a:solidFill>
                  <a:schemeClr val="tx2"/>
                </a:solidFill>
                <a:latin typeface="Franklin Gothic Book" panose="020B0503020102020204" pitchFamily="34" charset="0"/>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400" dirty="0">
                <a:solidFill>
                  <a:schemeClr val="tx2"/>
                </a:solidFill>
                <a:latin typeface="Franklin Gothic Book" panose="020B0503020102020204" pitchFamily="34" charset="0"/>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400" dirty="0">
                <a:solidFill>
                  <a:schemeClr val="tx2"/>
                </a:solidFill>
                <a:latin typeface="Franklin Gothic Book" panose="020B0503020102020204" pitchFamily="34" charset="0"/>
              </a:rPr>
              <a:t>Optimize tracking month over month. </a:t>
            </a:r>
            <a:br>
              <a:rPr lang="en-US" sz="1400" dirty="0">
                <a:solidFill>
                  <a:schemeClr val="tx2"/>
                </a:solidFill>
                <a:latin typeface="Franklin Gothic Book" panose="020B0503020102020204" pitchFamily="34" charset="0"/>
              </a:rPr>
            </a:br>
            <a:r>
              <a:rPr lang="en-US" sz="1400" dirty="0">
                <a:solidFill>
                  <a:schemeClr val="tx2"/>
                </a:solidFill>
                <a:latin typeface="Franklin Gothic Book" panose="020B0503020102020204" pitchFamily="34" charset="0"/>
              </a:rPr>
              <a:t>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2532834" y="5381457"/>
            <a:ext cx="682153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4"/>
                </a:solidFill>
                <a:latin typeface="Franklin Gothic Demi Cond" panose="020B0603020102020204" pitchFamily="34" charset="0"/>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68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A9DED87E-B94A-EA4D-9EBF-AD1613A76119}"/>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a:xfrm>
            <a:off x="3962400" y="0"/>
            <a:ext cx="8229600" cy="6858000"/>
          </a:xfrm>
        </p:spPr>
      </p:pic>
      <p:sp>
        <p:nvSpPr>
          <p:cNvPr id="9" name="Rectangle 8">
            <a:extLst>
              <a:ext uri="{FF2B5EF4-FFF2-40B4-BE49-F238E27FC236}">
                <a16:creationId xmlns:a16="http://schemas.microsoft.com/office/drawing/2014/main" id="{FEBC9DD7-ED9D-0E43-9C14-6A10D083FD2E}"/>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A69117A-BFFD-A94F-A927-54DE3DDE2B8C}"/>
              </a:ext>
            </a:extLst>
          </p:cNvPr>
          <p:cNvCxnSpPr>
            <a:cxnSpLocks/>
          </p:cNvCxnSpPr>
          <p:nvPr/>
        </p:nvCxnSpPr>
        <p:spPr>
          <a:xfrm>
            <a:off x="533400" y="227444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DA4A38A2-CD54-984F-9A92-C3338DCEA68A}"/>
              </a:ext>
            </a:extLst>
          </p:cNvPr>
          <p:cNvSpPr>
            <a:spLocks noGrp="1"/>
          </p:cNvSpPr>
          <p:nvPr>
            <p:ph type="body" sz="quarter" idx="10"/>
          </p:nvPr>
        </p:nvSpPr>
        <p:spPr/>
        <p:txBody>
          <a:bodyPr/>
          <a:lstStyle/>
          <a:p>
            <a:r>
              <a:rPr lang="en-US" dirty="0">
                <a:latin typeface="Franklin Gothic Book" panose="020B0503020102020204" pitchFamily="34" charset="0"/>
              </a:rPr>
              <a:t>The analyst community can provide valuable feedback as we begin to chart the course for category creation and transitioning to a B2B2C business model. </a:t>
            </a:r>
          </a:p>
          <a:p>
            <a:r>
              <a:rPr lang="en-US" dirty="0">
                <a:latin typeface="Franklin Gothic Book" panose="020B0503020102020204" pitchFamily="34" charset="0"/>
              </a:rPr>
              <a:t>Here’s a preview of some targets we’d like to start building relationships with:</a:t>
            </a:r>
          </a:p>
          <a:p>
            <a:pPr marL="285750" indent="-285750">
              <a:buFont typeface="Arial" panose="020B0604020202020204" pitchFamily="34" charset="0"/>
              <a:buChar char="•"/>
            </a:pPr>
            <a:r>
              <a:rPr lang="en-US" sz="1400" dirty="0">
                <a:latin typeface="Franklin Gothic Book" panose="020B0503020102020204" pitchFamily="34" charset="0"/>
              </a:rPr>
              <a:t>IDC, Matt Acaro – Research Manager, IoT and Mobility </a:t>
            </a:r>
          </a:p>
          <a:p>
            <a:pPr marL="285750" indent="-285750">
              <a:buFont typeface="Arial" panose="020B0604020202020204" pitchFamily="34" charset="0"/>
              <a:buChar char="•"/>
            </a:pPr>
            <a:r>
              <a:rPr lang="en-US" sz="1400" dirty="0">
                <a:latin typeface="Franklin Gothic Book" panose="020B0503020102020204" pitchFamily="34" charset="0"/>
              </a:rPr>
              <a:t>Forrester, Julie Ask – Consumer Mobility </a:t>
            </a:r>
          </a:p>
          <a:p>
            <a:pPr marL="285750" indent="-285750">
              <a:buFont typeface="Arial" panose="020B0604020202020204" pitchFamily="34" charset="0"/>
              <a:buChar char="•"/>
            </a:pPr>
            <a:r>
              <a:rPr lang="en-US" sz="1400" dirty="0">
                <a:latin typeface="Franklin Gothic Book" panose="020B0503020102020204" pitchFamily="34" charset="0"/>
              </a:rPr>
              <a:t>ABI Research, Dominique Bonte – Intelligent Transportation </a:t>
            </a:r>
          </a:p>
          <a:p>
            <a:pPr marL="285750" indent="-285750">
              <a:buFont typeface="Arial" panose="020B0604020202020204" pitchFamily="34" charset="0"/>
              <a:buChar char="•"/>
            </a:pPr>
            <a:endParaRPr lang="en-US" dirty="0">
              <a:latin typeface="Franklin Gothic Book" panose="020B0503020102020204" pitchFamily="34" charset="0"/>
            </a:endParaRPr>
          </a:p>
        </p:txBody>
      </p:sp>
      <p:sp>
        <p:nvSpPr>
          <p:cNvPr id="3" name="Title 2">
            <a:extLst>
              <a:ext uri="{FF2B5EF4-FFF2-40B4-BE49-F238E27FC236}">
                <a16:creationId xmlns:a16="http://schemas.microsoft.com/office/drawing/2014/main" id="{0D90A2B7-6BD4-5745-A05B-781BA82D2A28}"/>
              </a:ext>
            </a:extLst>
          </p:cNvPr>
          <p:cNvSpPr>
            <a:spLocks noGrp="1"/>
          </p:cNvSpPr>
          <p:nvPr>
            <p:ph type="title"/>
          </p:nvPr>
        </p:nvSpPr>
        <p:spPr/>
        <p:txBody>
          <a:bodyPr/>
          <a:lstStyle/>
          <a:p>
            <a:r>
              <a:rPr lang="en-US" b="1" dirty="0">
                <a:latin typeface="Franklin Gothic Demi Cond" panose="020B0603020102020204" pitchFamily="34" charset="0"/>
              </a:rPr>
              <a:t>introductory </a:t>
            </a:r>
            <a:br>
              <a:rPr lang="en-US" b="1" dirty="0">
                <a:latin typeface="Franklin Gothic Demi Cond" panose="020B0603020102020204" pitchFamily="34" charset="0"/>
              </a:rPr>
            </a:br>
            <a:r>
              <a:rPr lang="en-US" b="1" dirty="0">
                <a:latin typeface="Franklin Gothic Demi Cond" panose="020B0603020102020204" pitchFamily="34" charset="0"/>
              </a:rPr>
              <a:t>Analyst briefings </a:t>
            </a:r>
          </a:p>
        </p:txBody>
      </p:sp>
      <p:sp>
        <p:nvSpPr>
          <p:cNvPr id="4" name="Rectangle 3">
            <a:extLst>
              <a:ext uri="{FF2B5EF4-FFF2-40B4-BE49-F238E27FC236}">
                <a16:creationId xmlns:a16="http://schemas.microsoft.com/office/drawing/2014/main" id="{F63AF729-32CD-D94F-B1C8-AF0F6FD169D4}"/>
              </a:ext>
            </a:extLst>
          </p:cNvPr>
          <p:cNvSpPr/>
          <p:nvPr/>
        </p:nvSpPr>
        <p:spPr>
          <a:xfrm>
            <a:off x="7245590" y="1828800"/>
            <a:ext cx="3902148" cy="1957594"/>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Option for simply stating the beginnings of an analyst program.</a:t>
            </a:r>
          </a:p>
        </p:txBody>
      </p:sp>
    </p:spTree>
    <p:extLst>
      <p:ext uri="{BB962C8B-B14F-4D97-AF65-F5344CB8AC3E}">
        <p14:creationId xmlns:p14="http://schemas.microsoft.com/office/powerpoint/2010/main" val="3953743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7A7D94-3C3A-5F49-9A22-568E38DAE5DB}"/>
              </a:ext>
            </a:extLst>
          </p:cNvPr>
          <p:cNvSpPr>
            <a:spLocks noGrp="1"/>
          </p:cNvSpPr>
          <p:nvPr>
            <p:ph type="sldNum" sz="quarter" idx="12"/>
          </p:nvPr>
        </p:nvSpPr>
        <p:spPr/>
        <p:txBody>
          <a:bodyPr/>
          <a:lstStyle/>
          <a:p>
            <a:fld id="{B15A4BD5-B51F-9048-892F-7599ACE81F82}" type="slidenum">
              <a:rPr lang="en-US" smtClean="0"/>
              <a:pPr/>
              <a:t>38</a:t>
            </a:fld>
            <a:endParaRPr lang="en-US" dirty="0"/>
          </a:p>
        </p:txBody>
      </p:sp>
      <p:sp>
        <p:nvSpPr>
          <p:cNvPr id="3" name="Footer Placeholder 2">
            <a:extLst>
              <a:ext uri="{FF2B5EF4-FFF2-40B4-BE49-F238E27FC236}">
                <a16:creationId xmlns:a16="http://schemas.microsoft.com/office/drawing/2014/main" id="{81D3EEC1-A65C-824D-BF58-BDC981218094}"/>
              </a:ext>
            </a:extLst>
          </p:cNvPr>
          <p:cNvSpPr>
            <a:spLocks noGrp="1"/>
          </p:cNvSpPr>
          <p:nvPr>
            <p:ph type="ftr" sz="quarter" idx="3"/>
          </p:nvPr>
        </p:nvSpPr>
        <p:spPr/>
        <p:txBody>
          <a:bodyPr/>
          <a:lstStyle/>
          <a:p>
            <a:r>
              <a:rPr lang="en-US" dirty="0"/>
              <a:t>INK-CO.COM  |</a:t>
            </a:r>
          </a:p>
        </p:txBody>
      </p:sp>
      <p:sp>
        <p:nvSpPr>
          <p:cNvPr id="4" name="Title 3">
            <a:extLst>
              <a:ext uri="{FF2B5EF4-FFF2-40B4-BE49-F238E27FC236}">
                <a16:creationId xmlns:a16="http://schemas.microsoft.com/office/drawing/2014/main" id="{C9B31545-9AF6-0D42-9C4F-85EE44C1FA75}"/>
              </a:ext>
            </a:extLst>
          </p:cNvPr>
          <p:cNvSpPr>
            <a:spLocks noGrp="1"/>
          </p:cNvSpPr>
          <p:nvPr>
            <p:ph type="title"/>
          </p:nvPr>
        </p:nvSpPr>
        <p:spPr/>
        <p:txBody>
          <a:bodyPr/>
          <a:lstStyle/>
          <a:p>
            <a:r>
              <a:rPr lang="en-US" b="1" dirty="0">
                <a:latin typeface="Franklin Gothic Demi Cond" panose="020B0603020102020204" pitchFamily="34" charset="0"/>
              </a:rPr>
              <a:t>THOUGHT </a:t>
            </a:r>
            <a:br>
              <a:rPr lang="en-US" b="1" dirty="0">
                <a:latin typeface="Franklin Gothic Demi Cond" panose="020B0603020102020204" pitchFamily="34" charset="0"/>
              </a:rPr>
            </a:br>
            <a:r>
              <a:rPr lang="en-US" b="1" dirty="0">
                <a:latin typeface="Franklin Gothic Demi Cond" panose="020B0603020102020204" pitchFamily="34" charset="0"/>
              </a:rPr>
              <a:t>LEADERSHIP</a:t>
            </a:r>
          </a:p>
        </p:txBody>
      </p:sp>
      <p:graphicFrame>
        <p:nvGraphicFramePr>
          <p:cNvPr id="7" name="Table 6">
            <a:extLst>
              <a:ext uri="{FF2B5EF4-FFF2-40B4-BE49-F238E27FC236}">
                <a16:creationId xmlns:a16="http://schemas.microsoft.com/office/drawing/2014/main" id="{46ECA5B9-61E2-514D-B6E8-C38A4B6079C4}"/>
              </a:ext>
            </a:extLst>
          </p:cNvPr>
          <p:cNvGraphicFramePr>
            <a:graphicFrameLocks noGrp="1"/>
          </p:cNvGraphicFramePr>
          <p:nvPr>
            <p:extLst>
              <p:ext uri="{D42A27DB-BD31-4B8C-83A1-F6EECF244321}">
                <p14:modId xmlns:p14="http://schemas.microsoft.com/office/powerpoint/2010/main" val="3724179934"/>
              </p:ext>
            </p:extLst>
          </p:nvPr>
        </p:nvGraphicFramePr>
        <p:xfrm>
          <a:off x="518617" y="1954144"/>
          <a:ext cx="11109308" cy="3976756"/>
        </p:xfrm>
        <a:graphic>
          <a:graphicData uri="http://schemas.openxmlformats.org/drawingml/2006/table">
            <a:tbl>
              <a:tblPr firstRow="1" bandRow="1">
                <a:tableStyleId>{5C22544A-7EE6-4342-B048-85BDC9FD1C3A}</a:tableStyleId>
              </a:tblPr>
              <a:tblGrid>
                <a:gridCol w="1025912">
                  <a:extLst>
                    <a:ext uri="{9D8B030D-6E8A-4147-A177-3AD203B41FA5}">
                      <a16:colId xmlns:a16="http://schemas.microsoft.com/office/drawing/2014/main" val="428283620"/>
                    </a:ext>
                  </a:extLst>
                </a:gridCol>
                <a:gridCol w="2520849">
                  <a:extLst>
                    <a:ext uri="{9D8B030D-6E8A-4147-A177-3AD203B41FA5}">
                      <a16:colId xmlns:a16="http://schemas.microsoft.com/office/drawing/2014/main" val="2978200568"/>
                    </a:ext>
                  </a:extLst>
                </a:gridCol>
                <a:gridCol w="2520849">
                  <a:extLst>
                    <a:ext uri="{9D8B030D-6E8A-4147-A177-3AD203B41FA5}">
                      <a16:colId xmlns:a16="http://schemas.microsoft.com/office/drawing/2014/main" val="4091011592"/>
                    </a:ext>
                  </a:extLst>
                </a:gridCol>
                <a:gridCol w="2520849">
                  <a:extLst>
                    <a:ext uri="{9D8B030D-6E8A-4147-A177-3AD203B41FA5}">
                      <a16:colId xmlns:a16="http://schemas.microsoft.com/office/drawing/2014/main" val="1734927748"/>
                    </a:ext>
                  </a:extLst>
                </a:gridCol>
                <a:gridCol w="2520849">
                  <a:extLst>
                    <a:ext uri="{9D8B030D-6E8A-4147-A177-3AD203B41FA5}">
                      <a16:colId xmlns:a16="http://schemas.microsoft.com/office/drawing/2014/main" val="268064749"/>
                    </a:ext>
                  </a:extLst>
                </a:gridCol>
              </a:tblGrid>
              <a:tr h="432217">
                <a:tc>
                  <a:txBody>
                    <a:bodyPr/>
                    <a:lstStyle/>
                    <a:p>
                      <a:pPr marL="0" marR="0" indent="0" algn="ctr" rtl="0" fontAlgn="ctr" latinLnBrk="0">
                        <a:lnSpc>
                          <a:spcPct val="100000"/>
                        </a:lnSpc>
                        <a:spcBef>
                          <a:spcPts val="0"/>
                        </a:spcBef>
                        <a:spcAft>
                          <a:spcPts val="0"/>
                        </a:spcAft>
                      </a:pPr>
                      <a:endParaRPr lang="en-US" sz="1100" dirty="0">
                        <a:solidFill>
                          <a:schemeClr val="accent4"/>
                        </a:solidFill>
                        <a:effectLst/>
                        <a:highlight>
                          <a:srgbClr val="FFFF00"/>
                        </a:highlight>
                        <a:latin typeface="Franklin Gothic Book" panose="020B0503020102020204" pitchFamily="34" charset="0"/>
                      </a:endParaRPr>
                    </a:p>
                  </a:txBody>
                  <a:tcPr marL="137160" marR="137160" marT="137160" marB="1371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ELEVATING THE CXOS AND </a:t>
                      </a:r>
                      <a:br>
                        <a:rPr lang="en-US" sz="1000" b="0" i="0" spc="100" baseline="0" dirty="0">
                          <a:solidFill>
                            <a:schemeClr val="accent4"/>
                          </a:solidFill>
                          <a:effectLst/>
                          <a:latin typeface="Franklin Gothic Demi" panose="020B0603020102020204" pitchFamily="34" charset="0"/>
                        </a:rPr>
                      </a:br>
                      <a:r>
                        <a:rPr lang="en-US" sz="1000" b="0" i="0" spc="100" baseline="0" dirty="0">
                          <a:solidFill>
                            <a:schemeClr val="accent4"/>
                          </a:solidFill>
                          <a:effectLst/>
                          <a:latin typeface="Franklin Gothic Demi" panose="020B0603020102020204" pitchFamily="34" charset="0"/>
                        </a:rPr>
                        <a:t>CUSTOMER CARE EXECS</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THE POWER OF AUTOMATED INTELLIGENCE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WORKING IN THE </a:t>
                      </a:r>
                    </a:p>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“NEXT NORMAL”</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rtl="0" fontAlgn="ctr" latinLnBrk="0">
                        <a:lnSpc>
                          <a:spcPct val="100000"/>
                        </a:lnSpc>
                        <a:spcBef>
                          <a:spcPts val="0"/>
                        </a:spcBef>
                        <a:spcAft>
                          <a:spcPts val="0"/>
                        </a:spcAft>
                      </a:pPr>
                      <a:r>
                        <a:rPr lang="en-US" sz="1000" b="0" i="0" spc="100" baseline="0" dirty="0">
                          <a:solidFill>
                            <a:schemeClr val="accent4"/>
                          </a:solidFill>
                          <a:effectLst/>
                          <a:latin typeface="Franklin Gothic Demi" panose="020B0603020102020204" pitchFamily="34" charset="0"/>
                        </a:rPr>
                        <a:t>DELIVERING DIGITAL-FIRST </a:t>
                      </a:r>
                      <a:br>
                        <a:rPr lang="en-US" sz="1000" b="0" i="0" spc="100" baseline="0" dirty="0">
                          <a:solidFill>
                            <a:schemeClr val="accent4"/>
                          </a:solidFill>
                          <a:effectLst/>
                          <a:latin typeface="Franklin Gothic Demi" panose="020B0603020102020204" pitchFamily="34" charset="0"/>
                        </a:rPr>
                      </a:br>
                      <a:r>
                        <a:rPr lang="en-US" sz="1000" b="0" i="0" spc="100" baseline="0" dirty="0">
                          <a:solidFill>
                            <a:schemeClr val="accent4"/>
                          </a:solidFill>
                          <a:effectLst/>
                          <a:latin typeface="Franklin Gothic Demi" panose="020B0603020102020204" pitchFamily="34" charset="0"/>
                        </a:rPr>
                        <a:t>CUSTOMER CARE</a:t>
                      </a:r>
                    </a:p>
                  </a:txBody>
                  <a:tcPr marT="91440" marB="9144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13601192"/>
                  </a:ext>
                </a:extLst>
              </a:tr>
              <a:tr h="791596">
                <a:tc>
                  <a:txBody>
                    <a:bodyPr/>
                    <a:lstStyle/>
                    <a:p>
                      <a:pPr marL="0" marR="0" indent="0" algn="ctr" rtl="0" fontAlgn="t" latinLnBrk="0">
                        <a:spcBef>
                          <a:spcPts val="0"/>
                        </a:spcBef>
                        <a:spcAft>
                          <a:spcPts val="0"/>
                        </a:spcAft>
                      </a:pPr>
                      <a:r>
                        <a:rPr lang="en-US" sz="1000" b="0" i="0" spc="0" dirty="0">
                          <a:effectLst/>
                          <a:latin typeface="Franklin Gothic Demi" panose="020B0603020102020204" pitchFamily="34" charset="0"/>
                        </a:rPr>
                        <a:t>Tactic</a:t>
                      </a:r>
                      <a:endParaRPr lang="en-US" sz="1000" b="0" i="0" dirty="0">
                        <a:effectLst/>
                        <a:latin typeface="Franklin Gothic Demi" panose="020B0603020102020204" pitchFamily="34" charset="0"/>
                      </a:endParaRPr>
                    </a:p>
                  </a:txBody>
                  <a:tcPr marL="137160" marR="137160"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1100" b="1" spc="0" dirty="0">
                          <a:effectLst/>
                          <a:latin typeface="Franklin Gothic Book" panose="020B0503020102020204" pitchFamily="34" charset="0"/>
                        </a:rPr>
                        <a:t>Primary: </a:t>
                      </a:r>
                      <a:r>
                        <a:rPr lang="en-US" sz="1100" spc="0" dirty="0">
                          <a:effectLst/>
                          <a:latin typeface="Franklin Gothic Book" panose="020B0503020102020204" pitchFamily="34" charset="0"/>
                        </a:rPr>
                        <a:t>podcast</a:t>
                      </a:r>
                      <a:br>
                        <a:rPr lang="en-US" sz="1100" spc="0" dirty="0">
                          <a:effectLst/>
                          <a:latin typeface="Franklin Gothic Book" panose="020B0503020102020204" pitchFamily="34" charset="0"/>
                        </a:rPr>
                      </a:br>
                      <a:endParaRPr lang="en-US" sz="1100" spc="0" dirty="0">
                        <a:effectLst/>
                        <a:latin typeface="Franklin Gothic Book" panose="020B0503020102020204" pitchFamily="34" charset="0"/>
                      </a:endParaRPr>
                    </a:p>
                    <a:p>
                      <a:pPr marL="0" marR="0" indent="0" rtl="0" fontAlgn="t" latinLnBrk="0">
                        <a:spcBef>
                          <a:spcPts val="0"/>
                        </a:spcBef>
                        <a:spcAft>
                          <a:spcPts val="0"/>
                        </a:spcAft>
                      </a:pPr>
                      <a:r>
                        <a:rPr lang="en-US" sz="1100" b="1" spc="0" dirty="0">
                          <a:effectLst/>
                          <a:latin typeface="Franklin Gothic Book" panose="020B0503020102020204" pitchFamily="34" charset="0"/>
                        </a:rPr>
                        <a:t>Secondary: </a:t>
                      </a:r>
                      <a:r>
                        <a:rPr lang="en-US" sz="1100" spc="0" dirty="0">
                          <a:effectLst/>
                          <a:latin typeface="Franklin Gothic Book" panose="020B0503020102020204" pitchFamily="34" charset="0"/>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1100" b="1" spc="0" dirty="0">
                          <a:effectLst/>
                          <a:latin typeface="Franklin Gothic Book" panose="020B0503020102020204" pitchFamily="34" charset="0"/>
                        </a:rPr>
                        <a:t>Primary: </a:t>
                      </a:r>
                      <a:r>
                        <a:rPr lang="en-US" sz="1100" spc="0" dirty="0">
                          <a:effectLst/>
                          <a:latin typeface="Franklin Gothic Book" panose="020B0503020102020204" pitchFamily="34" charset="0"/>
                        </a:rPr>
                        <a:t>speaking engagement</a:t>
                      </a:r>
                      <a:br>
                        <a:rPr lang="en-US" sz="1100" spc="0" dirty="0">
                          <a:effectLst/>
                          <a:latin typeface="Franklin Gothic Book" panose="020B0503020102020204" pitchFamily="34" charset="0"/>
                        </a:rPr>
                      </a:br>
                      <a:endParaRPr lang="en-US" sz="1100" spc="0" dirty="0">
                        <a:effectLst/>
                        <a:latin typeface="Franklin Gothic Book" panose="020B0503020102020204" pitchFamily="34" charset="0"/>
                      </a:endParaRPr>
                    </a:p>
                    <a:p>
                      <a:pPr marL="0" marR="0" indent="0" rtl="0" fontAlgn="t" latinLnBrk="0">
                        <a:spcBef>
                          <a:spcPts val="0"/>
                        </a:spcBef>
                        <a:spcAft>
                          <a:spcPts val="0"/>
                        </a:spcAft>
                      </a:pPr>
                      <a:r>
                        <a:rPr lang="en-US" sz="1100" b="1" spc="0" dirty="0">
                          <a:effectLst/>
                          <a:latin typeface="Franklin Gothic Book" panose="020B0503020102020204" pitchFamily="34" charset="0"/>
                        </a:rPr>
                        <a:t>Secondary: </a:t>
                      </a:r>
                      <a:r>
                        <a:rPr lang="en-US" sz="1100" spc="0" dirty="0">
                          <a:effectLst/>
                          <a:latin typeface="Franklin Gothic Book" panose="020B0503020102020204" pitchFamily="34" charset="0"/>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1100" b="1" spc="0" dirty="0">
                          <a:effectLst/>
                          <a:latin typeface="Franklin Gothic Book" panose="020B0503020102020204" pitchFamily="34" charset="0"/>
                        </a:rPr>
                        <a:t>Primary: </a:t>
                      </a:r>
                      <a:r>
                        <a:rPr lang="en-US" sz="1100" spc="0" dirty="0">
                          <a:effectLst/>
                          <a:latin typeface="Franklin Gothic Book" panose="020B0503020102020204" pitchFamily="34" charset="0"/>
                        </a:rPr>
                        <a:t>newsjacking</a:t>
                      </a:r>
                      <a:br>
                        <a:rPr lang="en-US" sz="1100" spc="0" dirty="0">
                          <a:effectLst/>
                          <a:latin typeface="Franklin Gothic Book" panose="020B0503020102020204" pitchFamily="34" charset="0"/>
                        </a:rPr>
                      </a:br>
                      <a:endParaRPr lang="en-US" sz="1100" spc="0" dirty="0">
                        <a:effectLst/>
                        <a:latin typeface="Franklin Gothic Book" panose="020B0503020102020204" pitchFamily="34" charset="0"/>
                      </a:endParaRPr>
                    </a:p>
                    <a:p>
                      <a:pPr marL="0" marR="0" indent="0" rtl="0" fontAlgn="t" latinLnBrk="0">
                        <a:spcBef>
                          <a:spcPts val="0"/>
                        </a:spcBef>
                        <a:spcAft>
                          <a:spcPts val="0"/>
                        </a:spcAft>
                      </a:pPr>
                      <a:r>
                        <a:rPr lang="en-US" sz="1100" b="1" spc="0" dirty="0">
                          <a:effectLst/>
                          <a:latin typeface="Franklin Gothic Book" panose="020B0503020102020204" pitchFamily="34" charset="0"/>
                        </a:rPr>
                        <a:t>Secondary: </a:t>
                      </a:r>
                      <a:r>
                        <a:rPr lang="en-US" sz="1100" spc="0" dirty="0">
                          <a:effectLst/>
                          <a:latin typeface="Franklin Gothic Book" panose="020B0503020102020204" pitchFamily="34" charset="0"/>
                        </a:rPr>
                        <a:t>contributed content</a:t>
                      </a:r>
                      <a:endParaRPr lang="en-US" sz="110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indent="0" rtl="0" fontAlgn="t" latinLnBrk="0">
                        <a:spcBef>
                          <a:spcPts val="0"/>
                        </a:spcBef>
                        <a:spcAft>
                          <a:spcPts val="0"/>
                        </a:spcAft>
                      </a:pPr>
                      <a:r>
                        <a:rPr lang="en-US" sz="1100" b="1" spc="0" dirty="0">
                          <a:effectLst/>
                          <a:latin typeface="Franklin Gothic Book" panose="020B0503020102020204" pitchFamily="34" charset="0"/>
                        </a:rPr>
                        <a:t>Primary: </a:t>
                      </a:r>
                      <a:r>
                        <a:rPr lang="en-US" sz="1100" spc="0" dirty="0">
                          <a:effectLst/>
                          <a:latin typeface="Franklin Gothic Book" panose="020B0503020102020204" pitchFamily="34" charset="0"/>
                        </a:rPr>
                        <a:t>contributed content</a:t>
                      </a: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537793230"/>
                  </a:ext>
                </a:extLst>
              </a:tr>
              <a:tr h="2561879">
                <a:tc>
                  <a:txBody>
                    <a:bodyPr/>
                    <a:lstStyle/>
                    <a:p>
                      <a:pPr marL="0" marR="0" indent="0" algn="ctr" rtl="0" fontAlgn="t" latinLnBrk="0">
                        <a:spcBef>
                          <a:spcPts val="0"/>
                        </a:spcBef>
                        <a:spcAft>
                          <a:spcPts val="0"/>
                        </a:spcAft>
                      </a:pPr>
                      <a:r>
                        <a:rPr lang="en-US" sz="1000" b="0" i="0" spc="0" dirty="0">
                          <a:effectLst/>
                          <a:latin typeface="Franklin Gothic Demi" panose="020B0603020102020204" pitchFamily="34" charset="0"/>
                        </a:rPr>
                        <a:t>Storylines </a:t>
                      </a:r>
                      <a:br>
                        <a:rPr lang="en-US" sz="1000" b="0" i="0" spc="0" dirty="0">
                          <a:effectLst/>
                          <a:latin typeface="Franklin Gothic Demi" panose="020B0603020102020204" pitchFamily="34" charset="0"/>
                        </a:rPr>
                      </a:br>
                      <a:r>
                        <a:rPr lang="en-US" sz="1000" b="0" i="0" spc="0" dirty="0">
                          <a:effectLst/>
                          <a:latin typeface="Franklin Gothic Demi" panose="020B0603020102020204" pitchFamily="34" charset="0"/>
                        </a:rPr>
                        <a:t>and </a:t>
                      </a:r>
                    </a:p>
                    <a:p>
                      <a:pPr marL="0" marR="0" indent="0" algn="ctr" rtl="0" fontAlgn="t" latinLnBrk="0">
                        <a:spcBef>
                          <a:spcPts val="0"/>
                        </a:spcBef>
                        <a:spcAft>
                          <a:spcPts val="0"/>
                        </a:spcAft>
                      </a:pPr>
                      <a:r>
                        <a:rPr lang="en-US" sz="1000" b="0" i="0" spc="0" dirty="0">
                          <a:effectLst/>
                          <a:latin typeface="Franklin Gothic Demi" panose="020B0603020102020204" pitchFamily="34" charset="0"/>
                        </a:rPr>
                        <a:t>Placements</a:t>
                      </a:r>
                      <a:endParaRPr lang="en-US" sz="1000" b="0" i="0" dirty="0">
                        <a:effectLst/>
                        <a:latin typeface="Franklin Gothic Demi" panose="020B0603020102020204" pitchFamily="34" charset="0"/>
                      </a:endParaRPr>
                    </a:p>
                  </a:txBody>
                  <a:tcPr marT="137160" marB="13716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1100" spc="0" dirty="0">
                          <a:effectLst/>
                          <a:latin typeface="Franklin Gothic Book" panose="020B0503020102020204" pitchFamily="34" charset="0"/>
                        </a:rPr>
                        <a:t>Speaks to how </a:t>
                      </a:r>
                      <a:r>
                        <a:rPr lang="en-US" sz="1100" spc="0" dirty="0" err="1">
                          <a:effectLst/>
                          <a:latin typeface="Franklin Gothic Book" panose="020B0503020102020204" pitchFamily="34" charset="0"/>
                        </a:rPr>
                        <a:t>Khoros</a:t>
                      </a:r>
                      <a:r>
                        <a:rPr lang="en-US" sz="1100" spc="0" dirty="0">
                          <a:effectLst/>
                          <a:latin typeface="Franklin Gothic Book" panose="020B0503020102020204" pitchFamily="34" charset="0"/>
                        </a:rPr>
                        <a:t> Care is unlocking new skills and opportunities for customer care executives, offering smarter approaches to customer management.</a:t>
                      </a:r>
                    </a:p>
                    <a:p>
                      <a:pPr marL="0" marR="0" indent="0" rtl="0" fontAlgn="t" latinLnBrk="0">
                        <a:spcBef>
                          <a:spcPts val="1600"/>
                        </a:spcBef>
                        <a:spcAft>
                          <a:spcPts val="0"/>
                        </a:spcAft>
                      </a:pPr>
                      <a:r>
                        <a:rPr lang="en-US" sz="1100" spc="0" dirty="0">
                          <a:effectLst/>
                          <a:latin typeface="Franklin Gothic Book" panose="020B0503020102020204" pitchFamily="34" charset="0"/>
                        </a:rPr>
                        <a:t>Answering questions on Quora and Clarity relevant to customer care focus areas.</a:t>
                      </a:r>
                    </a:p>
                    <a:p>
                      <a:pPr marL="173736" marR="0" indent="-173736" rtl="0" fontAlgn="t" latinLnBrk="0">
                        <a:spcBef>
                          <a:spcPts val="0"/>
                        </a:spcBef>
                        <a:spcAft>
                          <a:spcPts val="0"/>
                        </a:spcAft>
                      </a:pPr>
                      <a:endParaRPr lang="en-US" sz="1100" b="1" spc="0" dirty="0">
                        <a:effectLst/>
                        <a:latin typeface="Franklin Gothic Book" panose="020B0503020102020204" pitchFamily="34" charset="0"/>
                      </a:endParaRPr>
                    </a:p>
                    <a:p>
                      <a:pPr marL="173736" marR="0" indent="-173736" rtl="0" fontAlgn="t" latinLnBrk="0">
                        <a:spcBef>
                          <a:spcPts val="0"/>
                        </a:spcBef>
                        <a:spcAft>
                          <a:spcPts val="0"/>
                        </a:spcAft>
                      </a:pPr>
                      <a:r>
                        <a:rPr lang="en-US" sz="1100" b="1" spc="0" dirty="0">
                          <a:effectLst/>
                          <a:latin typeface="Franklin Gothic Book" panose="020B0503020102020204" pitchFamily="34" charset="0"/>
                        </a:rPr>
                        <a:t>The Modern Customer Podcast </a:t>
                      </a:r>
                    </a:p>
                    <a:p>
                      <a:pPr marL="173736" marR="0" lvl="0" indent="-173736" algn="l" defTabSz="914400" rtl="0" eaLnBrk="1" fontAlgn="t" latinLnBrk="0" hangingPunct="1">
                        <a:lnSpc>
                          <a:spcPct val="100000"/>
                        </a:lnSpc>
                        <a:spcBef>
                          <a:spcPts val="0"/>
                        </a:spcBef>
                        <a:spcAft>
                          <a:spcPts val="0"/>
                        </a:spcAft>
                        <a:buClrTx/>
                        <a:buSzTx/>
                        <a:buFontTx/>
                        <a:buNone/>
                        <a:tabLst/>
                        <a:defRPr/>
                      </a:pPr>
                      <a:r>
                        <a:rPr lang="en-US" sz="1100" b="1" spc="0" dirty="0">
                          <a:effectLst/>
                          <a:latin typeface="Franklin Gothic Book" panose="020B0503020102020204" pitchFamily="34" charset="0"/>
                        </a:rPr>
                        <a:t>Entrepreneur</a:t>
                      </a:r>
                      <a:endParaRPr lang="en-US" sz="1100" b="0" spc="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ctr" latinLnBrk="0">
                        <a:spcBef>
                          <a:spcPts val="1600"/>
                        </a:spcBef>
                        <a:spcAft>
                          <a:spcPts val="0"/>
                        </a:spcAft>
                      </a:pPr>
                      <a:r>
                        <a:rPr lang="en-US" sz="1100" spc="0" dirty="0">
                          <a:effectLst/>
                          <a:latin typeface="Franklin Gothic Book" panose="020B0503020102020204" pitchFamily="34" charset="0"/>
                        </a:rPr>
                        <a:t>While others are focused on artificial intelligence, </a:t>
                      </a:r>
                      <a:br>
                        <a:rPr lang="en-US" sz="1100" spc="0" dirty="0">
                          <a:effectLst/>
                          <a:latin typeface="Franklin Gothic Book" panose="020B0503020102020204" pitchFamily="34" charset="0"/>
                        </a:rPr>
                      </a:br>
                      <a:r>
                        <a:rPr lang="en-US" sz="1100" spc="0" dirty="0">
                          <a:effectLst/>
                          <a:latin typeface="Franklin Gothic Book" panose="020B0503020102020204" pitchFamily="34" charset="0"/>
                        </a:rPr>
                        <a:t>we want to shift the conversation to automated intelligence.</a:t>
                      </a:r>
                    </a:p>
                    <a:p>
                      <a:pPr marL="0" marR="0" indent="0" rtl="0" fontAlgn="ctr" latinLnBrk="0">
                        <a:spcBef>
                          <a:spcPts val="1600"/>
                        </a:spcBef>
                        <a:spcAft>
                          <a:spcPts val="0"/>
                        </a:spcAft>
                      </a:pPr>
                      <a:r>
                        <a:rPr lang="en-US" sz="1100" spc="0" dirty="0">
                          <a:effectLst/>
                          <a:latin typeface="Franklin Gothic Book" panose="020B0503020102020204" pitchFamily="34" charset="0"/>
                        </a:rPr>
                        <a:t>The </a:t>
                      </a:r>
                      <a:r>
                        <a:rPr lang="en-US" sz="1100" spc="0" dirty="0" err="1">
                          <a:effectLst/>
                          <a:latin typeface="Franklin Gothic Book" panose="020B0503020102020204" pitchFamily="34" charset="0"/>
                        </a:rPr>
                        <a:t>Khoros</a:t>
                      </a:r>
                      <a:r>
                        <a:rPr lang="en-US" sz="1100" spc="0" dirty="0">
                          <a:effectLst/>
                          <a:latin typeface="Franklin Gothic Book" panose="020B0503020102020204" pitchFamily="34" charset="0"/>
                        </a:rPr>
                        <a:t> vision for business automation centers to help teams get more done, delivering faster and better customer experiences at a rapid scale.</a:t>
                      </a:r>
                    </a:p>
                    <a:p>
                      <a:pPr marL="173736" marR="0" indent="-173736" rtl="0" fontAlgn="t" latinLnBrk="0">
                        <a:spcBef>
                          <a:spcPts val="0"/>
                        </a:spcBef>
                        <a:spcAft>
                          <a:spcPts val="0"/>
                        </a:spcAft>
                      </a:pPr>
                      <a:endParaRPr lang="en-US" sz="1100" b="1" spc="0" dirty="0">
                        <a:effectLst/>
                        <a:latin typeface="Franklin Gothic Book" panose="020B0503020102020204" pitchFamily="34" charset="0"/>
                      </a:endParaRPr>
                    </a:p>
                    <a:p>
                      <a:pPr marL="173736" marR="0" indent="-173736" rtl="0" fontAlgn="t" latinLnBrk="0">
                        <a:spcBef>
                          <a:spcPts val="0"/>
                        </a:spcBef>
                        <a:spcAft>
                          <a:spcPts val="0"/>
                        </a:spcAft>
                      </a:pPr>
                      <a:r>
                        <a:rPr lang="en-US" sz="1100" b="1" spc="0" dirty="0">
                          <a:effectLst/>
                          <a:latin typeface="Franklin Gothic Book" panose="020B0503020102020204" pitchFamily="34" charset="0"/>
                        </a:rPr>
                        <a:t>The Next Web</a:t>
                      </a:r>
                    </a:p>
                    <a:p>
                      <a:pPr marL="173736" marR="0" indent="-173736" rtl="0" fontAlgn="t" latinLnBrk="0">
                        <a:spcBef>
                          <a:spcPts val="0"/>
                        </a:spcBef>
                        <a:spcAft>
                          <a:spcPts val="0"/>
                        </a:spcAft>
                      </a:pPr>
                      <a:r>
                        <a:rPr lang="en-US" sz="1100" b="1" spc="0" dirty="0" err="1">
                          <a:effectLst/>
                          <a:latin typeface="Franklin Gothic Book" panose="020B0503020102020204" pitchFamily="34" charset="0"/>
                        </a:rPr>
                        <a:t>SaaStr</a:t>
                      </a:r>
                      <a:r>
                        <a:rPr lang="en-US" sz="1100" b="1" spc="0" dirty="0">
                          <a:effectLst/>
                          <a:latin typeface="Franklin Gothic Book" panose="020B0503020102020204" pitchFamily="34" charset="0"/>
                        </a:rPr>
                        <a:t> Annual</a:t>
                      </a:r>
                      <a:endParaRPr lang="en-US" sz="1100" spc="0" dirty="0">
                        <a:effectLst/>
                        <a:latin typeface="Franklin Gothic Book" panose="020B0503020102020204" pitchFamily="34" charset="0"/>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l" rtl="0" fontAlgn="t" latinLnBrk="0">
                        <a:spcBef>
                          <a:spcPts val="0"/>
                        </a:spcBef>
                        <a:spcAft>
                          <a:spcPts val="0"/>
                        </a:spcAft>
                      </a:pPr>
                      <a:r>
                        <a:rPr lang="en-US" sz="1100" spc="0" dirty="0">
                          <a:effectLst/>
                          <a:latin typeface="Franklin Gothic Book" panose="020B0503020102020204" pitchFamily="34" charset="0"/>
                        </a:rPr>
                        <a:t>Share lessons learned from the initial months of the pandemic and priorities for CXOs to focus on throughout the year.</a:t>
                      </a:r>
                    </a:p>
                    <a:p>
                      <a:pPr marL="0" rtl="0" fontAlgn="ctr" latinLnBrk="0">
                        <a:spcBef>
                          <a:spcPts val="0"/>
                        </a:spcBef>
                        <a:spcAft>
                          <a:spcPts val="0"/>
                        </a:spcAft>
                      </a:pPr>
                      <a:endParaRPr lang="en-US" sz="1100" spc="0" dirty="0">
                        <a:effectLst/>
                        <a:latin typeface="Franklin Gothic Book" panose="020B050302010202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spc="0" dirty="0">
                          <a:effectLst/>
                          <a:latin typeface="Franklin Gothic Book" panose="020B0503020102020204" pitchFamily="34" charset="0"/>
                        </a:rPr>
                        <a:t>COVID-19 may have accelerated digital-first customer service solutions, but we were heading into digital experiences anyway. How can companies make sure they’re harnessing these experiences in a smart way?</a:t>
                      </a:r>
                    </a:p>
                    <a:p>
                      <a:pPr marL="0" marR="0" indent="0" rtl="0" fontAlgn="t" latinLnBrk="0">
                        <a:spcBef>
                          <a:spcPts val="0"/>
                        </a:spcBef>
                        <a:spcAft>
                          <a:spcPts val="0"/>
                        </a:spcAft>
                        <a:tabLst/>
                      </a:pPr>
                      <a:endParaRPr lang="en-US" sz="1100" b="1" dirty="0">
                        <a:effectLst/>
                        <a:latin typeface="Franklin Gothic Book" panose="020B0503020102020204" pitchFamily="34" charset="0"/>
                      </a:endParaRPr>
                    </a:p>
                    <a:p>
                      <a:pPr marL="0" marR="0" indent="0" rtl="0" fontAlgn="t" latinLnBrk="0">
                        <a:spcBef>
                          <a:spcPts val="0"/>
                        </a:spcBef>
                        <a:spcAft>
                          <a:spcPts val="0"/>
                        </a:spcAft>
                        <a:tabLst/>
                      </a:pPr>
                      <a:r>
                        <a:rPr lang="en-US" sz="1100" b="1" dirty="0">
                          <a:effectLst/>
                          <a:latin typeface="Franklin Gothic Book" panose="020B0503020102020204" pitchFamily="34" charset="0"/>
                        </a:rPr>
                        <a:t>Forbes</a:t>
                      </a:r>
                    </a:p>
                    <a:p>
                      <a:pPr marL="0" marR="0" indent="0" rtl="0" fontAlgn="t" latinLnBrk="0">
                        <a:spcBef>
                          <a:spcPts val="0"/>
                        </a:spcBef>
                        <a:spcAft>
                          <a:spcPts val="0"/>
                        </a:spcAft>
                        <a:tabLst/>
                      </a:pPr>
                      <a:r>
                        <a:rPr lang="en-US" sz="1100" b="1" dirty="0">
                          <a:effectLst/>
                          <a:latin typeface="Franklin Gothic Book" panose="020B0503020102020204" pitchFamily="34" charset="0"/>
                        </a:rPr>
                        <a:t>Amazing Business Radio </a:t>
                      </a:r>
                      <a:br>
                        <a:rPr lang="en-US" sz="1100" b="1" dirty="0">
                          <a:effectLst/>
                          <a:latin typeface="Franklin Gothic Book" panose="020B0503020102020204" pitchFamily="34" charset="0"/>
                        </a:rPr>
                      </a:br>
                      <a:r>
                        <a:rPr lang="en-US" sz="1100" b="1" dirty="0">
                          <a:effectLst/>
                          <a:latin typeface="Franklin Gothic Book" panose="020B0503020102020204" pitchFamily="34" charset="0"/>
                        </a:rPr>
                        <a:t>with </a:t>
                      </a:r>
                      <a:r>
                        <a:rPr lang="en-US" sz="1100" b="1" dirty="0" err="1">
                          <a:effectLst/>
                          <a:latin typeface="Franklin Gothic Book" panose="020B0503020102020204" pitchFamily="34" charset="0"/>
                        </a:rPr>
                        <a:t>Shep</a:t>
                      </a:r>
                      <a:r>
                        <a:rPr lang="en-US" sz="1100" b="1" dirty="0">
                          <a:effectLst/>
                          <a:latin typeface="Franklin Gothic Book" panose="020B0503020102020204" pitchFamily="34" charset="0"/>
                        </a:rPr>
                        <a:t> </a:t>
                      </a:r>
                      <a:r>
                        <a:rPr lang="en-US" sz="1100" b="1" dirty="0" err="1">
                          <a:effectLst/>
                          <a:latin typeface="Franklin Gothic Book" panose="020B0503020102020204" pitchFamily="34" charset="0"/>
                        </a:rPr>
                        <a:t>Hyken</a:t>
                      </a:r>
                      <a:endParaRPr lang="en-US" sz="1100" dirty="0">
                        <a:effectLst/>
                        <a:latin typeface="Franklin Gothic Book" panose="020B0503020102020204" pitchFamily="34" charset="0"/>
                      </a:endParaRPr>
                    </a:p>
                  </a:txBody>
                  <a:tcPr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rtl="0" fontAlgn="t" latinLnBrk="0">
                        <a:spcBef>
                          <a:spcPts val="1600"/>
                        </a:spcBef>
                        <a:spcAft>
                          <a:spcPts val="0"/>
                        </a:spcAft>
                      </a:pPr>
                      <a:r>
                        <a:rPr lang="en-US" sz="1100" spc="0" dirty="0">
                          <a:effectLst/>
                          <a:latin typeface="Franklin Gothic Book" panose="020B0503020102020204" pitchFamily="34" charset="0"/>
                        </a:rPr>
                        <a:t>Partner with customers, develop case studies, and work with influencers to showcase the importance of digital-first customer care.</a:t>
                      </a:r>
                    </a:p>
                    <a:p>
                      <a:pPr marL="0" marR="0" indent="0" algn="l" rtl="0" fontAlgn="t" latinLnBrk="0">
                        <a:spcBef>
                          <a:spcPts val="0"/>
                        </a:spcBef>
                        <a:spcAft>
                          <a:spcPts val="0"/>
                        </a:spcAft>
                      </a:pPr>
                      <a:endParaRPr lang="en-US" sz="1100" spc="0" dirty="0">
                        <a:effectLst/>
                        <a:latin typeface="Franklin Gothic Book" panose="020B0503020102020204" pitchFamily="34" charset="0"/>
                      </a:endParaRPr>
                    </a:p>
                    <a:p>
                      <a:pPr marL="0" marR="0" indent="0" algn="l" rtl="0" fontAlgn="t" latinLnBrk="0">
                        <a:spcBef>
                          <a:spcPts val="0"/>
                        </a:spcBef>
                        <a:spcAft>
                          <a:spcPts val="0"/>
                        </a:spcAft>
                      </a:pPr>
                      <a:r>
                        <a:rPr lang="en-US" sz="1100" spc="0" dirty="0">
                          <a:effectLst/>
                          <a:latin typeface="Franklin Gothic Book" panose="020B0503020102020204" pitchFamily="34" charset="0"/>
                        </a:rPr>
                        <a:t>As digital experiences become a more integral part of customer care, share the steps companies can take to ensure they’re delivering to their biggest supporters.</a:t>
                      </a:r>
                    </a:p>
                    <a:p>
                      <a:pPr marL="0" marR="0" indent="0" algn="l" rtl="0" fontAlgn="t" latinLnBrk="0">
                        <a:spcBef>
                          <a:spcPts val="0"/>
                        </a:spcBef>
                        <a:spcAft>
                          <a:spcPts val="0"/>
                        </a:spcAft>
                      </a:pPr>
                      <a:endParaRPr lang="en-US" sz="1100" spc="0" dirty="0">
                        <a:effectLst/>
                        <a:latin typeface="Franklin Gothic Book" panose="020B0503020102020204" pitchFamily="34" charset="0"/>
                      </a:endParaRPr>
                    </a:p>
                    <a:p>
                      <a:pPr marL="0" marR="0" indent="0" algn="l" rtl="0" fontAlgn="t" latinLnBrk="0">
                        <a:spcBef>
                          <a:spcPts val="0"/>
                        </a:spcBef>
                        <a:spcAft>
                          <a:spcPts val="0"/>
                        </a:spcAft>
                      </a:pPr>
                      <a:r>
                        <a:rPr lang="en-US" sz="1100" b="1" spc="0" dirty="0">
                          <a:effectLst/>
                          <a:latin typeface="Franklin Gothic Book" panose="020B0503020102020204" pitchFamily="34" charset="0"/>
                        </a:rPr>
                        <a:t>G2</a:t>
                      </a:r>
                    </a:p>
                    <a:p>
                      <a:pPr marL="0" marR="0" indent="0" algn="l" rtl="0" fontAlgn="t" latinLnBrk="0">
                        <a:spcBef>
                          <a:spcPts val="0"/>
                        </a:spcBef>
                        <a:spcAft>
                          <a:spcPts val="0"/>
                        </a:spcAft>
                      </a:pPr>
                      <a:r>
                        <a:rPr lang="en-US" sz="1100" b="1" spc="0" dirty="0" err="1">
                          <a:effectLst/>
                          <a:latin typeface="Franklin Gothic Book" panose="020B0503020102020204" pitchFamily="34" charset="0"/>
                        </a:rPr>
                        <a:t>ClickZ</a:t>
                      </a:r>
                      <a:endParaRPr lang="en-US" sz="1100" b="1" spc="0" dirty="0">
                        <a:effectLst/>
                        <a:latin typeface="Franklin Gothic Book" panose="020B0503020102020204" pitchFamily="34" charset="0"/>
                      </a:endParaRPr>
                    </a:p>
                  </a:txBody>
                  <a:tcPr marL="137160" marR="137160" marT="91440" marB="9144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2405110"/>
                  </a:ext>
                </a:extLst>
              </a:tr>
            </a:tbl>
          </a:graphicData>
        </a:graphic>
      </p:graphicFrame>
      <p:sp>
        <p:nvSpPr>
          <p:cNvPr id="11" name="Text Placeholder 10">
            <a:extLst>
              <a:ext uri="{FF2B5EF4-FFF2-40B4-BE49-F238E27FC236}">
                <a16:creationId xmlns:a16="http://schemas.microsoft.com/office/drawing/2014/main" id="{F7BFC4AE-0A7C-E541-91D9-B7A1EF2BCAAF}"/>
              </a:ext>
            </a:extLst>
          </p:cNvPr>
          <p:cNvSpPr>
            <a:spLocks noGrp="1"/>
          </p:cNvSpPr>
          <p:nvPr>
            <p:ph type="body" idx="1"/>
          </p:nvPr>
        </p:nvSpPr>
        <p:spPr/>
        <p:txBody>
          <a:bodyPr/>
          <a:lstStyle/>
          <a:p>
            <a:r>
              <a:rPr lang="en-US" dirty="0"/>
              <a:t>Our strategy will position Mike </a:t>
            </a:r>
            <a:r>
              <a:rPr lang="en-US" dirty="0" err="1"/>
              <a:t>Betzer</a:t>
            </a:r>
            <a:r>
              <a:rPr lang="en-US" dirty="0"/>
              <a:t> and our other thought leaders as the go-to experts on customer care. By building a foundation around digital-first experience and automated intelligence, we’ll offer CXOs actionable guidance to succeed with their customers.</a:t>
            </a:r>
          </a:p>
        </p:txBody>
      </p:sp>
      <p:sp>
        <p:nvSpPr>
          <p:cNvPr id="8" name="Rectangle 7">
            <a:extLst>
              <a:ext uri="{FF2B5EF4-FFF2-40B4-BE49-F238E27FC236}">
                <a16:creationId xmlns:a16="http://schemas.microsoft.com/office/drawing/2014/main" id="{1D011783-126E-7D42-B6DE-1D3251C3F418}"/>
              </a:ext>
            </a:extLst>
          </p:cNvPr>
          <p:cNvSpPr/>
          <p:nvPr/>
        </p:nvSpPr>
        <p:spPr>
          <a:xfrm>
            <a:off x="3930994" y="0"/>
            <a:ext cx="2728452" cy="1131782"/>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Customize for your opp</a:t>
            </a:r>
          </a:p>
        </p:txBody>
      </p:sp>
    </p:spTree>
    <p:extLst>
      <p:ext uri="{BB962C8B-B14F-4D97-AF65-F5344CB8AC3E}">
        <p14:creationId xmlns:p14="http://schemas.microsoft.com/office/powerpoint/2010/main" val="2380499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ABFBC-6D60-0644-8EDE-4F77B28E2AEB}"/>
              </a:ext>
            </a:extLst>
          </p:cNvPr>
          <p:cNvSpPr/>
          <p:nvPr/>
        </p:nvSpPr>
        <p:spPr>
          <a:xfrm>
            <a:off x="4756825" y="411296"/>
            <a:ext cx="2433290" cy="280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99F30-CED7-8F42-9527-8DB6775D7833}"/>
              </a:ext>
            </a:extLst>
          </p:cNvPr>
          <p:cNvSpPr/>
          <p:nvPr/>
        </p:nvSpPr>
        <p:spPr>
          <a:xfrm>
            <a:off x="5040347" y="546942"/>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Franklin Gothic Book" panose="020B05030201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2F2F2E"/>
              </a:solidFill>
              <a:effectLst/>
              <a:uLnTx/>
              <a:uFillTx/>
              <a:latin typeface="Franklin Gothic Book" panose="020B0503020102020204" pitchFamily="34"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Franklin Gothic Book" panose="020B0503020102020204" pitchFamily="34"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8800008"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10" name="Content Placeholder 7">
            <a:extLst>
              <a:ext uri="{FF2B5EF4-FFF2-40B4-BE49-F238E27FC236}">
                <a16:creationId xmlns:a16="http://schemas.microsoft.com/office/drawing/2014/main" id="{38BB269F-6169-A145-BB8F-520AA0F06C25}"/>
              </a:ext>
            </a:extLst>
          </p:cNvPr>
          <p:cNvSpPr txBox="1">
            <a:spLocks/>
          </p:cNvSpPr>
          <p:nvPr/>
        </p:nvSpPr>
        <p:spPr>
          <a:xfrm>
            <a:off x="1561843" y="3657532"/>
            <a:ext cx="2066529"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sp>
        <p:nvSpPr>
          <p:cNvPr id="6" name="Title 1">
            <a:extLst>
              <a:ext uri="{FF2B5EF4-FFF2-40B4-BE49-F238E27FC236}">
                <a16:creationId xmlns:a16="http://schemas.microsoft.com/office/drawing/2014/main" id="{D5F8CE7B-E6D5-C749-BBFB-18B15EE870D5}"/>
              </a:ext>
            </a:extLst>
          </p:cNvPr>
          <p:cNvSpPr txBox="1">
            <a:spLocks/>
          </p:cNvSpPr>
          <p:nvPr/>
        </p:nvSpPr>
        <p:spPr>
          <a:xfrm>
            <a:off x="694325" y="430624"/>
            <a:ext cx="2021387" cy="521969"/>
          </a:xfrm>
          <a:prstGeom prst="rect">
            <a:avLst/>
          </a:prstGeom>
          <a:ln>
            <a:noFill/>
          </a:ln>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cs typeface="Arial" charset="0"/>
                <a:sym typeface="Arial"/>
              </a:rPr>
              <a:t>Matt Flake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cs typeface="Arial" charset="0"/>
                <a:sym typeface="Arial"/>
              </a:rPr>
              <a:t>CEO</a:t>
            </a:r>
          </a:p>
        </p:txBody>
      </p:sp>
      <p:sp>
        <p:nvSpPr>
          <p:cNvPr id="11" name="Content Placeholder 8">
            <a:extLst>
              <a:ext uri="{FF2B5EF4-FFF2-40B4-BE49-F238E27FC236}">
                <a16:creationId xmlns:a16="http://schemas.microsoft.com/office/drawing/2014/main" id="{675CAF5E-0AE2-B142-B9C7-4DBCBF3D094A}"/>
              </a:ext>
            </a:extLst>
          </p:cNvPr>
          <p:cNvSpPr txBox="1">
            <a:spLocks/>
          </p:cNvSpPr>
          <p:nvPr/>
        </p:nvSpPr>
        <p:spPr>
          <a:xfrm>
            <a:off x="436411" y="2917592"/>
            <a:ext cx="276230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u="none" strike="noStrike" kern="1200" cap="none" spc="100" normalizeH="0" noProof="0" dirty="0">
                <a:ln>
                  <a:noFill/>
                </a:ln>
                <a:solidFill>
                  <a:srgbClr val="23B27F"/>
                </a:solidFill>
                <a:effectLst/>
                <a:uLnTx/>
                <a:uFillTx/>
                <a:latin typeface="Franklin Gothic Demi" panose="020B0603020102020204" pitchFamily="34" charset="0"/>
                <a:ea typeface="MS PGothic" charset="0"/>
                <a:sym typeface="Helvetica Light"/>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Corporate strategy and vision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Major news</a:t>
            </a:r>
          </a:p>
          <a:p>
            <a:pPr marL="0" marR="0" lvl="0" indent="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None/>
              <a:tabLst/>
              <a:defRPr/>
            </a:pPr>
            <a:r>
              <a:rPr kumimoji="0" lang="en-US" sz="1200" b="1" u="none" strike="noStrike" kern="1200" cap="none" spc="100" normalizeH="0" noProof="0" dirty="0">
                <a:ln>
                  <a:noFill/>
                </a:ln>
                <a:solidFill>
                  <a:srgbClr val="23B27F"/>
                </a:solidFill>
                <a:effectLst/>
                <a:uLnTx/>
                <a:uFillTx/>
                <a:latin typeface="Franklin Gothic Demi" panose="020B0603020102020204" pitchFamily="34" charset="0"/>
                <a:ea typeface="MS PGothic" charset="0"/>
                <a:cs typeface="Franklin Gothic Book"/>
                <a:sym typeface="Helvetica Light"/>
              </a:rPr>
              <a:t>IMMEDIATELY</a:t>
            </a:r>
          </a:p>
          <a:p>
            <a:pPr marL="174625" indent="-174625">
              <a:spcBef>
                <a:spcPts val="600"/>
              </a:spcBef>
              <a:buClr>
                <a:srgbClr val="2F2F2E"/>
              </a:buClr>
              <a:defRPr/>
            </a:pPr>
            <a:r>
              <a:rPr kumimoji="0" lang="en-US" sz="1200" i="0" u="none" strike="noStrike" kern="1200" cap="none" spc="0" normalizeH="0" baseline="0" noProof="0" dirty="0">
                <a:ln>
                  <a:noFill/>
                </a:ln>
                <a:solidFill>
                  <a:srgbClr val="111111"/>
                </a:solidFill>
                <a:effectLst/>
                <a:uLnTx/>
                <a:uFillTx/>
                <a:latin typeface="Franklin Gothic Book" panose="020B0503020102020204" pitchFamily="34" charset="0"/>
                <a:ea typeface="MS PGothic" charset="0"/>
                <a:cs typeface="Franklin Gothic Book"/>
                <a:sym typeface="Helvetica Light"/>
              </a:rPr>
              <a:t>Media intros, meet &amp; greets re Q2 transformation</a:t>
            </a:r>
            <a:endParaRPr kumimoji="0" lang="en-US" sz="1200" i="0" u="none" strike="noStrike" kern="1200" cap="none" spc="0" normalizeH="0" baseline="0" noProof="0" dirty="0">
              <a:ln>
                <a:noFill/>
              </a:ln>
              <a:solidFill>
                <a:srgbClr val="23B27F"/>
              </a:solidFill>
              <a:effectLst/>
              <a:uLnTx/>
              <a:uFillTx/>
              <a:latin typeface="Franklin Gothic Book" panose="020B0503020102020204" pitchFamily="34" charset="0"/>
              <a:ea typeface="MS PGothic" charset="0"/>
              <a:cs typeface="Franklin Gothic Book"/>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111111"/>
                </a:solidFill>
                <a:effectLst/>
                <a:uLnTx/>
                <a:uFillTx/>
                <a:latin typeface="Franklin Gothic Book" panose="020B0503020102020204" pitchFamily="34" charset="0"/>
                <a:ea typeface="MS PGothic" charset="0"/>
                <a:cs typeface="Franklin Gothic Book"/>
                <a:sym typeface="Helvetica Light"/>
              </a:rPr>
              <a:t>CEO &amp; top tier events: Bloomberg Breakaway CEO, Money2020, Mobile World Congress </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111111"/>
                </a:solidFill>
                <a:latin typeface="Franklin Gothic Book" panose="020B0503020102020204" pitchFamily="34" charset="0"/>
                <a:ea typeface="MS PGothic" charset="0"/>
                <a:cs typeface="Franklin Gothic Book"/>
              </a:rPr>
              <a:t>Business media and broadcast on banking/lending trends</a:t>
            </a:r>
            <a:endParaRPr kumimoji="0" lang="en-US" sz="1200" b="0" i="0" u="none" strike="noStrike" kern="1200" cap="none" spc="0" normalizeH="0" baseline="0" noProof="0" dirty="0">
              <a:ln>
                <a:noFill/>
              </a:ln>
              <a:solidFill>
                <a:srgbClr val="111111"/>
              </a:solidFill>
              <a:effectLst/>
              <a:uLnTx/>
              <a:uFillTx/>
              <a:latin typeface="Franklin Gothic Book" panose="020B0503020102020204" pitchFamily="34" charset="0"/>
              <a:ea typeface="MS PGothic" charset="0"/>
              <a:cs typeface="Franklin Gothic Book"/>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endParaRPr kumimoji="0" lang="en-US" sz="1200" b="0" i="0" u="none" strike="noStrike" kern="1200" cap="none" spc="0" normalizeH="0" baseline="0" noProof="0" dirty="0">
              <a:ln>
                <a:noFill/>
              </a:ln>
              <a:solidFill>
                <a:srgbClr val="111111"/>
              </a:solidFill>
              <a:effectLst/>
              <a:uLnTx/>
              <a:uFillTx/>
              <a:latin typeface="Franklin Gothic Book" panose="020B0503020102020204" pitchFamily="34" charset="0"/>
              <a:ea typeface="MS PGothic" charset="0"/>
              <a:cs typeface="Franklin Gothic Book"/>
              <a:sym typeface="Helvetica Light"/>
            </a:endParaRPr>
          </a:p>
        </p:txBody>
      </p:sp>
      <p:pic>
        <p:nvPicPr>
          <p:cNvPr id="12" name="Picture 11">
            <a:extLst>
              <a:ext uri="{FF2B5EF4-FFF2-40B4-BE49-F238E27FC236}">
                <a16:creationId xmlns:a16="http://schemas.microsoft.com/office/drawing/2014/main" id="{B07CEB2D-62AF-0C40-A94C-7AB589B84FF0}"/>
              </a:ext>
            </a:extLst>
          </p:cNvPr>
          <p:cNvPicPr>
            <a:picLocks noChangeAspect="1"/>
          </p:cNvPicPr>
          <p:nvPr/>
        </p:nvPicPr>
        <p:blipFill rotWithShape="1">
          <a:blip r:embed="rId3"/>
          <a:srcRect l="9718" t="2484" r="1945" b="3765"/>
          <a:stretch/>
        </p:blipFill>
        <p:spPr>
          <a:xfrm>
            <a:off x="964354" y="1155039"/>
            <a:ext cx="1481328" cy="1481328"/>
          </a:xfrm>
          <a:prstGeom prst="ellipse">
            <a:avLst/>
          </a:prstGeom>
          <a:noFill/>
          <a:ln w="25400" cap="rnd">
            <a:solidFill>
              <a:srgbClr val="23B27F"/>
            </a:solidFill>
          </a:ln>
          <a:effectLst/>
        </p:spPr>
      </p:pic>
      <p:sp>
        <p:nvSpPr>
          <p:cNvPr id="13" name="Title 1">
            <a:extLst>
              <a:ext uri="{FF2B5EF4-FFF2-40B4-BE49-F238E27FC236}">
                <a16:creationId xmlns:a16="http://schemas.microsoft.com/office/drawing/2014/main" id="{C315D705-9C9C-694E-85D8-CBE2AD6985FC}"/>
              </a:ext>
            </a:extLst>
          </p:cNvPr>
          <p:cNvSpPr txBox="1">
            <a:spLocks/>
          </p:cNvSpPr>
          <p:nvPr/>
        </p:nvSpPr>
        <p:spPr>
          <a:xfrm>
            <a:off x="3534030" y="430624"/>
            <a:ext cx="204450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Boogie Wittenburg</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EVP Customer Experience</a:t>
            </a:r>
          </a:p>
        </p:txBody>
      </p:sp>
      <p:sp>
        <p:nvSpPr>
          <p:cNvPr id="16" name="Content Placeholder 8">
            <a:extLst>
              <a:ext uri="{FF2B5EF4-FFF2-40B4-BE49-F238E27FC236}">
                <a16:creationId xmlns:a16="http://schemas.microsoft.com/office/drawing/2014/main" id="{3FF618A7-E2A3-C643-AE36-6082D3EC6FB3}"/>
              </a:ext>
            </a:extLst>
          </p:cNvPr>
          <p:cNvSpPr txBox="1">
            <a:spLocks/>
          </p:cNvSpPr>
          <p:nvPr/>
        </p:nvSpPr>
        <p:spPr>
          <a:xfrm>
            <a:off x="3280995" y="2917592"/>
            <a:ext cx="289590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Leader of FinX101 Part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Top tier a</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nalyst</a:t>
            </a:r>
            <a:r>
              <a:rPr lang="en-US" sz="1200" dirty="0">
                <a:solidFill>
                  <a:srgbClr val="2F2F2E"/>
                </a:solidFill>
                <a:latin typeface="Franklin Gothic Book" panose="020B0503020102020204" pitchFamily="34" charset="0"/>
                <a:ea typeface="MS PGothic" charset="0"/>
              </a:rPr>
              <a:t> conversations</a:t>
            </a:r>
            <a:endParaRPr kumimoji="0" lang="en-US" sz="1200" b="1" i="0" u="none" strike="noStrike" kern="1200" cap="none" spc="0" normalizeH="0" baseline="0" noProof="0" dirty="0">
              <a:ln>
                <a:noFill/>
              </a:ln>
              <a:solidFill>
                <a:srgbClr val="23B27F"/>
              </a:solidFill>
              <a:effectLst/>
              <a:uLnTx/>
              <a:uFillTx/>
              <a:latin typeface="Franklin Gothic Book" panose="020B0503020102020204" pitchFamily="34" charset="0"/>
              <a:ea typeface="MS PGothic" charset="0"/>
              <a:cs typeface="Franklin Gothic Book"/>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Analyst conversations re FinX</a:t>
            </a:r>
          </a:p>
          <a:p>
            <a:pPr marL="174625" indent="-174625">
              <a:spcBef>
                <a:spcPts val="600"/>
              </a:spcBef>
              <a:buClr>
                <a:srgbClr val="2F2F2E"/>
              </a:buClr>
              <a:defRPr/>
            </a:pPr>
            <a:r>
              <a:rPr kumimoji="0" lang="en-US" sz="120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cs typeface="Franklin Gothic Book"/>
                <a:sym typeface="Helvetica Light"/>
              </a:rPr>
              <a:t>Media intros re financial customer experience</a:t>
            </a:r>
            <a:endParaRPr kumimoji="0" lang="en-US" sz="1200" i="0" u="none" strike="noStrike" kern="1200" cap="none" spc="0" normalizeH="0" baseline="0" noProof="0" dirty="0">
              <a:ln>
                <a:noFill/>
              </a:ln>
              <a:solidFill>
                <a:srgbClr val="23B27F"/>
              </a:solidFill>
              <a:effectLst/>
              <a:uLnTx/>
              <a:uFillTx/>
              <a:latin typeface="Franklin Gothic Book" panose="020B0503020102020204" pitchFamily="34" charset="0"/>
              <a:ea typeface="MS PGothic" charset="0"/>
              <a:cs typeface="Franklin Gothic Book"/>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Top digital banking and industry events like Digital Banking Summit, ACUC, </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Trade and business publications like </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PaymentsSource</a:t>
            </a: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 + BI</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Analyst meetings/conferences</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0" marR="0" lvl="0" indent="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None/>
              <a:tabLst/>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 </a:t>
            </a:r>
          </a:p>
        </p:txBody>
      </p:sp>
      <p:pic>
        <p:nvPicPr>
          <p:cNvPr id="17" name="Picture 16">
            <a:extLst>
              <a:ext uri="{FF2B5EF4-FFF2-40B4-BE49-F238E27FC236}">
                <a16:creationId xmlns:a16="http://schemas.microsoft.com/office/drawing/2014/main" id="{CAE20774-131B-DD40-A1CB-4E7AAA033952}"/>
              </a:ext>
            </a:extLst>
          </p:cNvPr>
          <p:cNvPicPr>
            <a:picLocks noChangeAspect="1"/>
          </p:cNvPicPr>
          <p:nvPr/>
        </p:nvPicPr>
        <p:blipFill rotWithShape="1">
          <a:blip r:embed="rId4"/>
          <a:srcRect l="2723" t="1361" r="1361"/>
          <a:stretch/>
        </p:blipFill>
        <p:spPr>
          <a:xfrm>
            <a:off x="3815616" y="1194432"/>
            <a:ext cx="1481328" cy="1481328"/>
          </a:xfrm>
          <a:prstGeom prst="ellipse">
            <a:avLst/>
          </a:prstGeom>
          <a:noFill/>
          <a:ln w="25400" cap="rnd">
            <a:solidFill>
              <a:srgbClr val="23B27F"/>
            </a:solidFill>
          </a:ln>
          <a:effectLst/>
        </p:spPr>
      </p:pic>
      <p:sp>
        <p:nvSpPr>
          <p:cNvPr id="18" name="Title 1">
            <a:extLst>
              <a:ext uri="{FF2B5EF4-FFF2-40B4-BE49-F238E27FC236}">
                <a16:creationId xmlns:a16="http://schemas.microsoft.com/office/drawing/2014/main" id="{53F4D80E-C767-2B4E-8C68-037DE56C0E2D}"/>
              </a:ext>
            </a:extLst>
          </p:cNvPr>
          <p:cNvSpPr txBox="1">
            <a:spLocks/>
          </p:cNvSpPr>
          <p:nvPr/>
        </p:nvSpPr>
        <p:spPr>
          <a:xfrm>
            <a:off x="6310528" y="430624"/>
            <a:ext cx="2424074"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Will </a:t>
            </a:r>
            <a:r>
              <a:rPr kumimoji="0" lang="en-US" sz="1400" b="1" i="0" u="none" strike="noStrike" kern="1200" cap="none" spc="-25" normalizeH="0" baseline="0" noProof="0" dirty="0" err="1">
                <a:ln>
                  <a:noFill/>
                </a:ln>
                <a:solidFill>
                  <a:srgbClr val="FFFFFF"/>
                </a:solidFill>
                <a:effectLst/>
                <a:uLnTx/>
                <a:uFillTx/>
                <a:latin typeface="Franklin Gothic Book" panose="020B0503020102020204" pitchFamily="34" charset="0"/>
                <a:sym typeface="Arial"/>
              </a:rPr>
              <a:t>Furrer</a:t>
            </a:r>
            <a:endPar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Chief Strategy &amp; Marketing Officer</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6251479" y="2917592"/>
            <a:ext cx="2739125"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Financial branding and marketing topics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Partnership/acquisition news</a:t>
            </a: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ID financial marketing/ branding panel </a:t>
            </a:r>
            <a:r>
              <a:rPr lang="en-US" sz="1200" dirty="0" err="1">
                <a:solidFill>
                  <a:srgbClr val="2F2F2E"/>
                </a:solidFill>
                <a:latin typeface="Franklin Gothic Book" panose="020B0503020102020204" pitchFamily="34" charset="0"/>
                <a:ea typeface="MS PGothic" charset="0"/>
              </a:rPr>
              <a:t>opps</a:t>
            </a:r>
            <a:r>
              <a:rPr lang="en-US" sz="1200" dirty="0">
                <a:solidFill>
                  <a:srgbClr val="2F2F2E"/>
                </a:solidFill>
                <a:latin typeface="Franklin Gothic Book" panose="020B0503020102020204" pitchFamily="34" charset="0"/>
                <a:ea typeface="MS PGothic" charset="0"/>
              </a:rPr>
              <a:t> for 2020</a:t>
            </a:r>
            <a:endParaRPr lang="en-US" sz="1200" b="1" dirty="0">
              <a:solidFill>
                <a:srgbClr val="23B27F"/>
              </a:solidFill>
              <a:latin typeface="Franklin Gothic Book" panose="020B0503020102020204" pitchFamily="34" charset="0"/>
              <a:ea typeface="MS PGothic" charset="0"/>
              <a:cs typeface="Franklin Gothic Book"/>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Financial Brand Forum, SXSW, TechCrunch Disrupt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Trade and business publications when defining the customer mindset</a:t>
            </a:r>
          </a:p>
        </p:txBody>
      </p:sp>
      <p:pic>
        <p:nvPicPr>
          <p:cNvPr id="22" name="Picture 21">
            <a:extLst>
              <a:ext uri="{FF2B5EF4-FFF2-40B4-BE49-F238E27FC236}">
                <a16:creationId xmlns:a16="http://schemas.microsoft.com/office/drawing/2014/main" id="{041F8223-3CA1-1142-BF08-9360F8723158}"/>
              </a:ext>
            </a:extLst>
          </p:cNvPr>
          <p:cNvPicPr>
            <a:picLocks noChangeAspect="1"/>
          </p:cNvPicPr>
          <p:nvPr/>
        </p:nvPicPr>
        <p:blipFill rotWithShape="1">
          <a:blip r:embed="rId5"/>
          <a:srcRect l="7434" t="3203" r="3140" b="4833"/>
          <a:stretch/>
        </p:blipFill>
        <p:spPr>
          <a:xfrm>
            <a:off x="6781901" y="1194432"/>
            <a:ext cx="1481328" cy="1481328"/>
          </a:xfrm>
          <a:prstGeom prst="ellipse">
            <a:avLst/>
          </a:prstGeom>
          <a:noFill/>
          <a:ln w="25400" cap="rnd">
            <a:solidFill>
              <a:srgbClr val="23B27F"/>
            </a:solidFill>
          </a:ln>
          <a:effectLst/>
        </p:spPr>
      </p:pic>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9152551" y="2898264"/>
            <a:ext cx="2540352" cy="3280546"/>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Technical + digitization trends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Tech’s influence on FinX</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Proactive &amp; reactive media as opportunities arise</a:t>
            </a:r>
            <a:endParaRPr lang="en-US" sz="1200" b="1" dirty="0">
              <a:solidFill>
                <a:srgbClr val="23B27F"/>
              </a:solidFill>
              <a:latin typeface="Franklin Gothic Book" panose="020B0503020102020204" pitchFamily="34" charset="0"/>
              <a:ea typeface="MS PGothic" charset="0"/>
              <a:cs typeface="Franklin Gothic Book"/>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Association for Financial Tech event; </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Finovate</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Bank tech publications like Fintech Future and Bank Systems &amp; Technology</a:t>
            </a: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9016614" y="411296"/>
            <a:ext cx="2699682"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Adam Blue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Chief Technology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6"/>
          <a:srcRect l="1380" r="1380"/>
          <a:stretch/>
        </p:blipFill>
        <p:spPr>
          <a:xfrm>
            <a:off x="9625791" y="1135711"/>
            <a:ext cx="1481328" cy="1481328"/>
          </a:xfrm>
          <a:prstGeom prst="ellipse">
            <a:avLst/>
          </a:prstGeom>
          <a:noFill/>
          <a:ln w="25400" cap="rnd">
            <a:solidFill>
              <a:srgbClr val="23B27F"/>
            </a:solidFill>
          </a:ln>
          <a:effectLst/>
        </p:spPr>
      </p:pic>
      <p:sp>
        <p:nvSpPr>
          <p:cNvPr id="27" name="Rectangle 26">
            <a:extLst>
              <a:ext uri="{FF2B5EF4-FFF2-40B4-BE49-F238E27FC236}">
                <a16:creationId xmlns:a16="http://schemas.microsoft.com/office/drawing/2014/main" id="{DEE2E275-BA19-7E4F-8D3A-49644D5AE463}"/>
              </a:ext>
            </a:extLst>
          </p:cNvPr>
          <p:cNvSpPr/>
          <p:nvPr/>
        </p:nvSpPr>
        <p:spPr>
          <a:xfrm>
            <a:off x="-3687" y="975834"/>
            <a:ext cx="4097914" cy="1520640"/>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Thought leadership spokesperson roster outline option</a:t>
            </a:r>
          </a:p>
        </p:txBody>
      </p:sp>
    </p:spTree>
    <p:extLst>
      <p:ext uri="{BB962C8B-B14F-4D97-AF65-F5344CB8AC3E}">
        <p14:creationId xmlns:p14="http://schemas.microsoft.com/office/powerpoint/2010/main" val="46415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F7C614-1852-EB46-8AD5-F08FF6644657}"/>
              </a:ext>
            </a:extLst>
          </p:cNvPr>
          <p:cNvSpPr/>
          <p:nvPr/>
        </p:nvSpPr>
        <p:spPr>
          <a:xfrm>
            <a:off x="7587051" y="0"/>
            <a:ext cx="389237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F8BF567F-E72B-CA43-9A24-E0A14054E0CF}"/>
              </a:ext>
            </a:extLst>
          </p:cNvPr>
          <p:cNvSpPr>
            <a:spLocks noGrp="1"/>
          </p:cNvSpPr>
          <p:nvPr>
            <p:ph type="body" idx="1"/>
          </p:nvPr>
        </p:nvSpPr>
        <p:spPr>
          <a:xfrm>
            <a:off x="533400" y="2526958"/>
            <a:ext cx="5682049" cy="2373853"/>
          </a:xfrm>
        </p:spPr>
        <p:txBody>
          <a:bodyPr/>
          <a:lstStyle/>
          <a:p>
            <a:pPr lvl="0">
              <a:lnSpc>
                <a:spcPct val="100000"/>
              </a:lnSpc>
              <a:spcBef>
                <a:spcPts val="0"/>
              </a:spcBef>
            </a:pPr>
            <a:r>
              <a:rPr lang="en-US" sz="1600" dirty="0">
                <a:solidFill>
                  <a:srgbClr val="2F2F2E"/>
                </a:solidFill>
              </a:rPr>
              <a:t>[Customize: I.e., This is why we loved your RPF and why we are excited to work with you.</a:t>
            </a:r>
          </a:p>
          <a:p>
            <a:pPr lvl="0">
              <a:lnSpc>
                <a:spcPct val="100000"/>
              </a:lnSpc>
              <a:spcBef>
                <a:spcPts val="0"/>
              </a:spcBef>
            </a:pPr>
            <a:endParaRPr lang="en-US" sz="1600" dirty="0">
              <a:solidFill>
                <a:srgbClr val="2F2F2E"/>
              </a:solidFill>
            </a:endParaRPr>
          </a:p>
          <a:p>
            <a:pPr lvl="0">
              <a:lnSpc>
                <a:spcPct val="100000"/>
              </a:lnSpc>
              <a:spcBef>
                <a:spcPts val="0"/>
              </a:spcBef>
            </a:pPr>
            <a:r>
              <a:rPr lang="en-US" sz="1600" dirty="0">
                <a:solidFill>
                  <a:srgbClr val="2F2F2E"/>
                </a:solidFill>
              </a:rPr>
              <a:t>This paragraph should have some more interesting copy that alludes to our creative approach.</a:t>
            </a:r>
          </a:p>
          <a:p>
            <a:pPr lvl="0">
              <a:lnSpc>
                <a:spcPct val="100000"/>
              </a:lnSpc>
              <a:spcBef>
                <a:spcPts val="0"/>
              </a:spcBef>
            </a:pPr>
            <a:endParaRPr lang="en-US" sz="1600" dirty="0">
              <a:solidFill>
                <a:srgbClr val="2F2F2E"/>
              </a:solidFill>
            </a:endParaRPr>
          </a:p>
          <a:p>
            <a:pPr lvl="0">
              <a:lnSpc>
                <a:spcPct val="100000"/>
              </a:lnSpc>
              <a:spcBef>
                <a:spcPts val="0"/>
              </a:spcBef>
            </a:pPr>
            <a:r>
              <a:rPr lang="en-US" sz="1600" dirty="0">
                <a:solidFill>
                  <a:srgbClr val="2F2F2E"/>
                </a:solidFill>
              </a:rPr>
              <a:t>With our experience in </a:t>
            </a:r>
            <a:r>
              <a:rPr lang="en-US" sz="1600" dirty="0" err="1">
                <a:solidFill>
                  <a:srgbClr val="2F2F2E"/>
                </a:solidFill>
              </a:rPr>
              <a:t>xyz</a:t>
            </a:r>
            <a:r>
              <a:rPr lang="en-US" sz="1600" dirty="0">
                <a:solidFill>
                  <a:srgbClr val="2F2F2E"/>
                </a:solidFill>
              </a:rPr>
              <a:t> industry, we believe INK would be a great fit for this program. We hope you agree!]</a:t>
            </a:r>
          </a:p>
          <a:p>
            <a:pPr lvl="0">
              <a:lnSpc>
                <a:spcPct val="100000"/>
              </a:lnSpc>
              <a:spcBef>
                <a:spcPts val="0"/>
              </a:spcBef>
            </a:pPr>
            <a:endParaRPr lang="en-US" sz="1600" dirty="0">
              <a:solidFill>
                <a:srgbClr val="2F2F2E"/>
              </a:solidFill>
            </a:endParaRPr>
          </a:p>
          <a:p>
            <a:pPr lvl="0">
              <a:lnSpc>
                <a:spcPct val="100000"/>
              </a:lnSpc>
              <a:spcBef>
                <a:spcPts val="0"/>
              </a:spcBef>
            </a:pPr>
            <a:r>
              <a:rPr lang="en-US" sz="1600" dirty="0">
                <a:solidFill>
                  <a:srgbClr val="2F2F2E"/>
                </a:solidFill>
              </a:rPr>
              <a:t>[Your name] + the INK team</a:t>
            </a:r>
          </a:p>
          <a:p>
            <a:pPr lvl="0">
              <a:lnSpc>
                <a:spcPct val="100000"/>
              </a:lnSpc>
              <a:spcBef>
                <a:spcPts val="0"/>
              </a:spcBef>
            </a:pPr>
            <a:r>
              <a:rPr lang="en-US" sz="1600" dirty="0">
                <a:solidFill>
                  <a:srgbClr val="2F2F2E"/>
                </a:solidFill>
                <a:hlinkClick r:id="rId2">
                  <a:extLst>
                    <a:ext uri="{A12FA001-AC4F-418D-AE19-62706E023703}">
                      <ahyp:hlinkClr xmlns:ahyp="http://schemas.microsoft.com/office/drawing/2018/hyperlinkcolor" val="tx"/>
                    </a:ext>
                  </a:extLst>
                </a:hlinkClick>
              </a:rPr>
              <a:t>yourname@ink-co.com</a:t>
            </a:r>
            <a:endParaRPr lang="en-US" sz="1600" dirty="0">
              <a:solidFill>
                <a:srgbClr val="2F2F2E"/>
              </a:solidFill>
            </a:endParaRPr>
          </a:p>
          <a:p>
            <a:pPr lvl="0">
              <a:lnSpc>
                <a:spcPct val="100000"/>
              </a:lnSpc>
              <a:spcBef>
                <a:spcPts val="0"/>
              </a:spcBef>
            </a:pPr>
            <a:r>
              <a:rPr lang="en-US" sz="1600" dirty="0">
                <a:solidFill>
                  <a:srgbClr val="2F2F2E"/>
                </a:solidFill>
              </a:rPr>
              <a:t>[your phone number]</a:t>
            </a:r>
          </a:p>
        </p:txBody>
      </p:sp>
      <p:sp>
        <p:nvSpPr>
          <p:cNvPr id="3" name="Title 2">
            <a:extLst>
              <a:ext uri="{FF2B5EF4-FFF2-40B4-BE49-F238E27FC236}">
                <a16:creationId xmlns:a16="http://schemas.microsoft.com/office/drawing/2014/main" id="{04B21CAF-90D3-E14C-A9CB-8259287A167E}"/>
              </a:ext>
            </a:extLst>
          </p:cNvPr>
          <p:cNvSpPr>
            <a:spLocks noGrp="1"/>
          </p:cNvSpPr>
          <p:nvPr>
            <p:ph type="title"/>
          </p:nvPr>
        </p:nvSpPr>
        <p:spPr>
          <a:xfrm>
            <a:off x="533400" y="811475"/>
            <a:ext cx="7400042" cy="1132054"/>
          </a:xfrm>
        </p:spPr>
        <p:txBody>
          <a:bodyPr/>
          <a:lstStyle/>
          <a:p>
            <a:r>
              <a:rPr lang="en-US" dirty="0">
                <a:solidFill>
                  <a:srgbClr val="2F2F2E"/>
                </a:solidFill>
              </a:rPr>
              <a:t>HELLO, [PROSPECT].</a:t>
            </a:r>
            <a:endParaRPr lang="en-US" dirty="0"/>
          </a:p>
        </p:txBody>
      </p:sp>
      <p:cxnSp>
        <p:nvCxnSpPr>
          <p:cNvPr id="5" name="Straight Connector 4">
            <a:extLst>
              <a:ext uri="{FF2B5EF4-FFF2-40B4-BE49-F238E27FC236}">
                <a16:creationId xmlns:a16="http://schemas.microsoft.com/office/drawing/2014/main" id="{8F336FCC-BC9D-D247-BD2D-95E349D52852}"/>
              </a:ext>
            </a:extLst>
          </p:cNvPr>
          <p:cNvCxnSpPr>
            <a:cxnSpLocks/>
          </p:cNvCxnSpPr>
          <p:nvPr/>
        </p:nvCxnSpPr>
        <p:spPr>
          <a:xfrm>
            <a:off x="533400" y="221778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B0CEBF9B-88E6-1946-B15B-930C8B449C87}"/>
              </a:ext>
            </a:extLst>
          </p:cNvPr>
          <p:cNvSpPr txBox="1">
            <a:spLocks/>
          </p:cNvSpPr>
          <p:nvPr/>
        </p:nvSpPr>
        <p:spPr>
          <a:xfrm>
            <a:off x="7938421" y="1340431"/>
            <a:ext cx="3311207" cy="4305299"/>
          </a:xfrm>
          <a:prstGeom prst="rect">
            <a:avLst/>
          </a:prstGeom>
        </p:spPr>
        <p:txBody>
          <a:bodyP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defRPr/>
            </a:pPr>
            <a:r>
              <a:rPr lang="en-US" sz="1400" b="1" spc="100" dirty="0">
                <a:solidFill>
                  <a:schemeClr val="accent4"/>
                </a:solidFill>
                <a:latin typeface="Franklin Gothic Demi" panose="020B0603020102020204" pitchFamily="34" charset="0"/>
              </a:rPr>
              <a:t>IN THIS DECK YOU’LL FIND</a:t>
            </a:r>
            <a:endParaRPr lang="en-US" sz="1400" b="1" spc="70" dirty="0">
              <a:solidFill>
                <a:schemeClr val="accent1"/>
              </a:solidFill>
              <a:latin typeface="Franklin Gothic Demi" panose="020B0603020102020204" pitchFamily="34" charset="0"/>
            </a:endParaRPr>
          </a:p>
          <a:p>
            <a:pPr marL="285750" indent="-285750">
              <a:spcBef>
                <a:spcPts val="1200"/>
              </a:spcBef>
              <a:buFont typeface="Arial" panose="020B0604020202020204" pitchFamily="34" charset="0"/>
              <a:buChar char="•"/>
              <a:defRPr/>
            </a:pPr>
            <a:r>
              <a:rPr lang="en-US" dirty="0">
                <a:solidFill>
                  <a:schemeClr val="tx2"/>
                </a:solidFill>
              </a:rPr>
              <a:t>Introduction to INK </a:t>
            </a:r>
          </a:p>
          <a:p>
            <a:pPr marL="285750" indent="-285750">
              <a:spcBef>
                <a:spcPts val="0"/>
              </a:spcBef>
              <a:buFont typeface="Arial" panose="020B0604020202020204" pitchFamily="34" charset="0"/>
              <a:buChar char="•"/>
              <a:defRPr/>
            </a:pPr>
            <a:r>
              <a:rPr lang="en-US" dirty="0">
                <a:solidFill>
                  <a:schemeClr val="tx2"/>
                </a:solidFill>
              </a:rPr>
              <a:t>Program recommendation</a:t>
            </a:r>
          </a:p>
          <a:p>
            <a:pPr marL="285750" indent="-285750">
              <a:spcBef>
                <a:spcPts val="0"/>
              </a:spcBef>
              <a:buFont typeface="Arial" panose="020B0604020202020204" pitchFamily="34" charset="0"/>
              <a:buChar char="•"/>
              <a:defRPr/>
            </a:pPr>
            <a:r>
              <a:rPr lang="en-US" dirty="0">
                <a:solidFill>
                  <a:schemeClr val="tx2"/>
                </a:solidFill>
              </a:rPr>
              <a:t>Examples of relevant work </a:t>
            </a:r>
          </a:p>
          <a:p>
            <a:pPr marL="285750" indent="-285750">
              <a:spcBef>
                <a:spcPts val="0"/>
              </a:spcBef>
              <a:buFont typeface="Arial" panose="020B0604020202020204" pitchFamily="34" charset="0"/>
              <a:buChar char="•"/>
              <a:defRPr/>
            </a:pPr>
            <a:r>
              <a:rPr lang="en-US" dirty="0">
                <a:solidFill>
                  <a:schemeClr val="tx2"/>
                </a:solidFill>
              </a:rPr>
              <a:t>INK’s difference and approach</a:t>
            </a:r>
          </a:p>
        </p:txBody>
      </p:sp>
    </p:spTree>
    <p:extLst>
      <p:ext uri="{BB962C8B-B14F-4D97-AF65-F5344CB8AC3E}">
        <p14:creationId xmlns:p14="http://schemas.microsoft.com/office/powerpoint/2010/main" val="828481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99F30-CED7-8F42-9527-8DB6775D7833}"/>
              </a:ext>
            </a:extLst>
          </p:cNvPr>
          <p:cNvSpPr/>
          <p:nvPr/>
        </p:nvSpPr>
        <p:spPr>
          <a:xfrm>
            <a:off x="4686300" y="507186"/>
            <a:ext cx="2514600" cy="627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43412F0-070C-CC48-AC38-6F303C91C9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Franklin Gothic Book" panose="020B05030201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srgbClr val="2F2F2E"/>
              </a:solidFill>
              <a:effectLst/>
              <a:uLnTx/>
              <a:uFillTx/>
              <a:latin typeface="Franklin Gothic Book" panose="020B0503020102020204" pitchFamily="34" charset="0"/>
            </a:endParaRPr>
          </a:p>
        </p:txBody>
      </p:sp>
      <p:sp>
        <p:nvSpPr>
          <p:cNvPr id="5" name="Footer Placeholder 4">
            <a:extLst>
              <a:ext uri="{FF2B5EF4-FFF2-40B4-BE49-F238E27FC236}">
                <a16:creationId xmlns:a16="http://schemas.microsoft.com/office/drawing/2014/main" id="{545BF3F4-6BB2-B746-A8AE-90C6C71713B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Franklin Gothic Book" panose="020B0503020102020204" pitchFamily="34" charset="0"/>
              </a:rPr>
              <a:t>INK-CO.COM  |</a:t>
            </a:r>
          </a:p>
        </p:txBody>
      </p:sp>
      <p:sp>
        <p:nvSpPr>
          <p:cNvPr id="9" name="Content Placeholder 9">
            <a:extLst>
              <a:ext uri="{FF2B5EF4-FFF2-40B4-BE49-F238E27FC236}">
                <a16:creationId xmlns:a16="http://schemas.microsoft.com/office/drawing/2014/main" id="{65E695DF-83A6-F743-8DBC-872CB4015320}"/>
              </a:ext>
            </a:extLst>
          </p:cNvPr>
          <p:cNvSpPr txBox="1">
            <a:spLocks/>
          </p:cNvSpPr>
          <p:nvPr/>
        </p:nvSpPr>
        <p:spPr>
          <a:xfrm>
            <a:off x="7705482" y="4561967"/>
            <a:ext cx="2076664" cy="1800158"/>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182880" marR="0" lvl="0" indent="-182880" algn="l" defTabSz="412750" rtl="0" eaLnBrk="1" fontAlgn="auto" latinLnBrk="0" hangingPunct="1">
              <a:lnSpc>
                <a:spcPct val="100000"/>
              </a:lnSpc>
              <a:spcBef>
                <a:spcPts val="1000"/>
              </a:spcBef>
              <a:spcAft>
                <a:spcPts val="0"/>
              </a:spcAft>
              <a:buClr>
                <a:srgbClr val="C40022"/>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111111"/>
              </a:solidFill>
              <a:effectLst/>
              <a:uLnTx/>
              <a:uFillTx/>
              <a:latin typeface="Calibri" panose="020F0502020204030204"/>
              <a:ea typeface="MS PGothic" charset="0"/>
              <a:cs typeface="Franklin Gothic Book"/>
              <a:sym typeface="Helvetica Light"/>
            </a:endParaRPr>
          </a:p>
        </p:txBody>
      </p:sp>
      <p:grpSp>
        <p:nvGrpSpPr>
          <p:cNvPr id="6" name="Group 5">
            <a:extLst>
              <a:ext uri="{FF2B5EF4-FFF2-40B4-BE49-F238E27FC236}">
                <a16:creationId xmlns:a16="http://schemas.microsoft.com/office/drawing/2014/main" id="{1BC33D95-8AA1-0948-913B-F4B63A76D24D}"/>
              </a:ext>
            </a:extLst>
          </p:cNvPr>
          <p:cNvGrpSpPr/>
          <p:nvPr/>
        </p:nvGrpSpPr>
        <p:grpSpPr>
          <a:xfrm>
            <a:off x="1559805" y="390868"/>
            <a:ext cx="2514600" cy="5804655"/>
            <a:chOff x="1559805" y="390868"/>
            <a:chExt cx="2514600" cy="5804655"/>
          </a:xfrm>
        </p:grpSpPr>
        <p:sp>
          <p:nvSpPr>
            <p:cNvPr id="18" name="Title 1">
              <a:extLst>
                <a:ext uri="{FF2B5EF4-FFF2-40B4-BE49-F238E27FC236}">
                  <a16:creationId xmlns:a16="http://schemas.microsoft.com/office/drawing/2014/main" id="{53F4D80E-C767-2B4E-8C68-037DE56C0E2D}"/>
                </a:ext>
              </a:extLst>
            </p:cNvPr>
            <p:cNvSpPr txBox="1">
              <a:spLocks/>
            </p:cNvSpPr>
            <p:nvPr/>
          </p:nvSpPr>
          <p:spPr>
            <a:xfrm>
              <a:off x="2045270" y="390868"/>
              <a:ext cx="1543671"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Rekha </a:t>
              </a:r>
              <a:r>
                <a:rPr kumimoji="0" lang="en-US" sz="1400" b="1" i="0" u="none" strike="noStrike" kern="1200" cap="none" spc="-25" normalizeH="0" baseline="0" noProof="0" dirty="0" err="1">
                  <a:ln>
                    <a:noFill/>
                  </a:ln>
                  <a:solidFill>
                    <a:srgbClr val="FFFFFF"/>
                  </a:solidFill>
                  <a:effectLst/>
                  <a:uLnTx/>
                  <a:uFillTx/>
                  <a:latin typeface="Franklin Gothic Book" panose="020B0503020102020204" pitchFamily="34" charset="0"/>
                  <a:sym typeface="Arial"/>
                </a:rPr>
                <a:t>Garapati</a:t>
              </a:r>
              <a:endPar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Product &amp; Hosting</a:t>
              </a:r>
            </a:p>
          </p:txBody>
        </p:sp>
        <p:sp>
          <p:nvSpPr>
            <p:cNvPr id="21" name="Content Placeholder 8">
              <a:extLst>
                <a:ext uri="{FF2B5EF4-FFF2-40B4-BE49-F238E27FC236}">
                  <a16:creationId xmlns:a16="http://schemas.microsoft.com/office/drawing/2014/main" id="{3A41D397-C1E4-0C4A-ADBB-A408CE15F5DB}"/>
                </a:ext>
              </a:extLst>
            </p:cNvPr>
            <p:cNvSpPr txBox="1">
              <a:spLocks/>
            </p:cNvSpPr>
            <p:nvPr/>
          </p:nvSpPr>
          <p:spPr>
            <a:xfrm>
              <a:off x="1559805" y="2895649"/>
              <a:ext cx="2514600"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Product innovation + updates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FinX innovation + development</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Proactive &amp; reactive media </a:t>
              </a:r>
              <a:br>
                <a:rPr lang="en-US" sz="1200" dirty="0">
                  <a:solidFill>
                    <a:srgbClr val="2F2F2E"/>
                  </a:solidFill>
                  <a:latin typeface="Franklin Gothic Book" panose="020B0503020102020204" pitchFamily="34" charset="0"/>
                  <a:ea typeface="MS PGothic" charset="0"/>
                </a:rPr>
              </a:br>
              <a:r>
                <a:rPr lang="en-US" sz="1200" dirty="0">
                  <a:solidFill>
                    <a:srgbClr val="2F2F2E"/>
                  </a:solidFill>
                  <a:latin typeface="Franklin Gothic Book" panose="020B0503020102020204" pitchFamily="34" charset="0"/>
                  <a:ea typeface="MS PGothic" charset="0"/>
                </a:rPr>
                <a:t>as opportunities arise</a:t>
              </a:r>
              <a:endParaRPr lang="en-US" sz="1200" b="1" dirty="0">
                <a:solidFill>
                  <a:srgbClr val="23B27F"/>
                </a:solidFill>
                <a:latin typeface="Franklin Gothic Book" panose="020B0503020102020204" pitchFamily="34" charset="0"/>
                <a:ea typeface="MS PGothic" charset="0"/>
                <a:cs typeface="Franklin Gothic Book"/>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lvl="0" indent="-174625">
                <a:spcBef>
                  <a:spcPts val="400"/>
                </a:spcBef>
                <a:buClr>
                  <a:srgbClr val="2F2F2E"/>
                </a:buClr>
                <a:defRPr/>
              </a:pPr>
              <a:r>
                <a:rPr lang="en-US" sz="1200" dirty="0">
                  <a:solidFill>
                    <a:srgbClr val="2F2F2E"/>
                  </a:solidFill>
                  <a:latin typeface="Franklin Gothic Book" panose="020B0503020102020204" pitchFamily="34" charset="0"/>
                  <a:ea typeface="MS PGothic" charset="0"/>
                </a:rPr>
                <a:t>Tactical banking and industry events like JAC TechConnect or AFP</a:t>
              </a:r>
            </a:p>
            <a:p>
              <a:pPr marL="174625" lvl="0" indent="-174625">
                <a:spcBef>
                  <a:spcPts val="400"/>
                </a:spcBef>
                <a:buClr>
                  <a:srgbClr val="2F2F2E"/>
                </a:buClr>
                <a:defRPr/>
              </a:pPr>
              <a:r>
                <a:rPr lang="en-US" sz="1200" dirty="0">
                  <a:solidFill>
                    <a:srgbClr val="2F2F2E"/>
                  </a:solidFill>
                  <a:latin typeface="Franklin Gothic Book" panose="020B0503020102020204" pitchFamily="34" charset="0"/>
                  <a:ea typeface="MS PGothic" charset="0"/>
                </a:rPr>
                <a:t>Trade media relationships, especially around customer case studies</a:t>
              </a:r>
            </a:p>
          </p:txBody>
        </p:sp>
        <p:pic>
          <p:nvPicPr>
            <p:cNvPr id="22" name="Picture 21">
              <a:extLst>
                <a:ext uri="{FF2B5EF4-FFF2-40B4-BE49-F238E27FC236}">
                  <a16:creationId xmlns:a16="http://schemas.microsoft.com/office/drawing/2014/main" id="{041F8223-3CA1-1142-BF08-9360F8723158}"/>
                </a:ext>
              </a:extLst>
            </p:cNvPr>
            <p:cNvPicPr>
              <a:picLocks/>
            </p:cNvPicPr>
            <p:nvPr/>
          </p:nvPicPr>
          <p:blipFill rotWithShape="1">
            <a:blip r:embed="rId3"/>
            <a:srcRect l="6940" t="6031" r="-909"/>
            <a:stretch/>
          </p:blipFill>
          <p:spPr>
            <a:xfrm>
              <a:off x="2076441" y="1154676"/>
              <a:ext cx="1481328" cy="1481328"/>
            </a:xfrm>
            <a:prstGeom prst="ellipse">
              <a:avLst/>
            </a:prstGeom>
            <a:noFill/>
            <a:ln w="25400" cap="rnd">
              <a:solidFill>
                <a:srgbClr val="23B27F"/>
              </a:solidFill>
            </a:ln>
            <a:effectLst/>
          </p:spPr>
        </p:pic>
      </p:grpSp>
      <p:grpSp>
        <p:nvGrpSpPr>
          <p:cNvPr id="3" name="Group 2">
            <a:extLst>
              <a:ext uri="{FF2B5EF4-FFF2-40B4-BE49-F238E27FC236}">
                <a16:creationId xmlns:a16="http://schemas.microsoft.com/office/drawing/2014/main" id="{7A00AF13-0B83-E645-A805-B7408892D258}"/>
              </a:ext>
            </a:extLst>
          </p:cNvPr>
          <p:cNvGrpSpPr/>
          <p:nvPr/>
        </p:nvGrpSpPr>
        <p:grpSpPr>
          <a:xfrm>
            <a:off x="4746000" y="390868"/>
            <a:ext cx="2699682" cy="5804655"/>
            <a:chOff x="4746049" y="390868"/>
            <a:chExt cx="2699682" cy="5804655"/>
          </a:xfrm>
        </p:grpSpPr>
        <p:sp>
          <p:nvSpPr>
            <p:cNvPr id="28" name="Content Placeholder 8">
              <a:extLst>
                <a:ext uri="{FF2B5EF4-FFF2-40B4-BE49-F238E27FC236}">
                  <a16:creationId xmlns:a16="http://schemas.microsoft.com/office/drawing/2014/main" id="{4DC04039-68F5-3947-AC28-1DCC9CE6A3E3}"/>
                </a:ext>
              </a:extLst>
            </p:cNvPr>
            <p:cNvSpPr txBox="1">
              <a:spLocks/>
            </p:cNvSpPr>
            <p:nvPr/>
          </p:nvSpPr>
          <p:spPr>
            <a:xfrm>
              <a:off x="4746049"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Co-leads FinX101 Part 1</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Digital strategy/automation</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Q2 tech growth journey</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Proactive &amp; reactive media as opportunities arise</a:t>
              </a:r>
              <a:endParaRPr lang="en-US" sz="1200" b="1" dirty="0">
                <a:solidFill>
                  <a:srgbClr val="23B27F"/>
                </a:solidFill>
                <a:latin typeface="Franklin Gothic Book" panose="020B0503020102020204" pitchFamily="34" charset="0"/>
                <a:ea typeface="MS PGothic" charset="0"/>
                <a:cs typeface="Franklin Gothic Book"/>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Strategic tech events like </a:t>
              </a:r>
              <a:b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b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NACHA Payments and AFT</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CIO publications like </a:t>
              </a:r>
              <a:br>
                <a:rPr lang="en-US" sz="1200" dirty="0">
                  <a:solidFill>
                    <a:srgbClr val="2F2F2E"/>
                  </a:solidFill>
                  <a:latin typeface="Franklin Gothic Book" panose="020B0503020102020204" pitchFamily="34" charset="0"/>
                  <a:ea typeface="MS PGothic" charset="0"/>
                </a:rPr>
              </a:br>
              <a:r>
                <a:rPr lang="en-US" sz="1200" dirty="0">
                  <a:solidFill>
                    <a:srgbClr val="2F2F2E"/>
                  </a:solidFill>
                  <a:latin typeface="Franklin Gothic Book" panose="020B0503020102020204" pitchFamily="34" charset="0"/>
                  <a:ea typeface="MS PGothic" charset="0"/>
                </a:rPr>
                <a:t>Banking CIO Outlook</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285750" marR="0" lvl="0" indent="-285750"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285750" marR="0" lvl="0" indent="-285750" algn="l" defTabSz="412750" rtl="0" eaLnBrk="1" fontAlgn="auto" latinLnBrk="0" hangingPunct="1">
                <a:lnSpc>
                  <a:spcPct val="100000"/>
                </a:lnSpc>
                <a:spcBef>
                  <a:spcPts val="600"/>
                </a:spcBef>
                <a:spcAft>
                  <a:spcPts val="0"/>
                </a:spcAft>
                <a:buClr>
                  <a:srgbClr val="2F2F2E"/>
                </a:buClr>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p:txBody>
        </p:sp>
        <p:sp>
          <p:nvSpPr>
            <p:cNvPr id="31" name="Title 1">
              <a:extLst>
                <a:ext uri="{FF2B5EF4-FFF2-40B4-BE49-F238E27FC236}">
                  <a16:creationId xmlns:a16="http://schemas.microsoft.com/office/drawing/2014/main" id="{1629C98F-C27E-104D-8E81-3037EF2A638F}"/>
                </a:ext>
              </a:extLst>
            </p:cNvPr>
            <p:cNvSpPr txBox="1">
              <a:spLocks/>
            </p:cNvSpPr>
            <p:nvPr/>
          </p:nvSpPr>
          <p:spPr>
            <a:xfrm>
              <a:off x="5059648" y="390868"/>
              <a:ext cx="188740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Lou Senko</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Chief Information Officer</a:t>
              </a:r>
            </a:p>
          </p:txBody>
        </p:sp>
        <p:pic>
          <p:nvPicPr>
            <p:cNvPr id="33" name="Picture 32">
              <a:extLst>
                <a:ext uri="{FF2B5EF4-FFF2-40B4-BE49-F238E27FC236}">
                  <a16:creationId xmlns:a16="http://schemas.microsoft.com/office/drawing/2014/main" id="{B15C36C9-C783-0542-AD3F-0DA940C86B69}"/>
                </a:ext>
              </a:extLst>
            </p:cNvPr>
            <p:cNvPicPr>
              <a:picLocks noChangeAspect="1"/>
            </p:cNvPicPr>
            <p:nvPr/>
          </p:nvPicPr>
          <p:blipFill rotWithShape="1">
            <a:blip r:embed="rId4"/>
            <a:srcRect l="4387" r="15889" b="20276"/>
            <a:stretch/>
          </p:blipFill>
          <p:spPr>
            <a:xfrm>
              <a:off x="5262685" y="1154676"/>
              <a:ext cx="1481328" cy="1481328"/>
            </a:xfrm>
            <a:prstGeom prst="ellipse">
              <a:avLst/>
            </a:prstGeom>
            <a:noFill/>
            <a:ln w="25400" cap="rnd">
              <a:solidFill>
                <a:srgbClr val="23B27F"/>
              </a:solidFill>
            </a:ln>
            <a:effectLst/>
          </p:spPr>
        </p:pic>
      </p:grpSp>
      <p:grpSp>
        <p:nvGrpSpPr>
          <p:cNvPr id="2" name="Group 1">
            <a:extLst>
              <a:ext uri="{FF2B5EF4-FFF2-40B4-BE49-F238E27FC236}">
                <a16:creationId xmlns:a16="http://schemas.microsoft.com/office/drawing/2014/main" id="{3F326461-82A1-5041-BB34-345F912A101E}"/>
              </a:ext>
            </a:extLst>
          </p:cNvPr>
          <p:cNvGrpSpPr/>
          <p:nvPr/>
        </p:nvGrpSpPr>
        <p:grpSpPr>
          <a:xfrm>
            <a:off x="7932195" y="390868"/>
            <a:ext cx="2699682" cy="5804655"/>
            <a:chOff x="7932195" y="390868"/>
            <a:chExt cx="2699682" cy="5804655"/>
          </a:xfrm>
        </p:grpSpPr>
        <p:pic>
          <p:nvPicPr>
            <p:cNvPr id="29" name="Picture 28">
              <a:extLst>
                <a:ext uri="{FF2B5EF4-FFF2-40B4-BE49-F238E27FC236}">
                  <a16:creationId xmlns:a16="http://schemas.microsoft.com/office/drawing/2014/main" id="{BCE76BE5-1E94-604B-8677-FF401157ACE4}"/>
                </a:ext>
              </a:extLst>
            </p:cNvPr>
            <p:cNvPicPr>
              <a:picLocks noChangeAspect="1"/>
            </p:cNvPicPr>
            <p:nvPr/>
          </p:nvPicPr>
          <p:blipFill rotWithShape="1">
            <a:blip r:embed="rId5"/>
            <a:srcRect l="8445" t="4481" r="15470" b="19434"/>
            <a:stretch/>
          </p:blipFill>
          <p:spPr>
            <a:xfrm>
              <a:off x="8541372" y="1134228"/>
              <a:ext cx="1481328" cy="1481328"/>
            </a:xfrm>
            <a:prstGeom prst="ellipse">
              <a:avLst/>
            </a:prstGeom>
            <a:noFill/>
            <a:ln w="25400" cap="rnd">
              <a:solidFill>
                <a:srgbClr val="23B27F"/>
              </a:solidFill>
            </a:ln>
            <a:effectLst/>
          </p:spPr>
        </p:pic>
        <p:sp>
          <p:nvSpPr>
            <p:cNvPr id="30" name="Title 1">
              <a:extLst>
                <a:ext uri="{FF2B5EF4-FFF2-40B4-BE49-F238E27FC236}">
                  <a16:creationId xmlns:a16="http://schemas.microsoft.com/office/drawing/2014/main" id="{945E8A2F-9E0F-8D49-AB2A-5894C973355D}"/>
                </a:ext>
              </a:extLst>
            </p:cNvPr>
            <p:cNvSpPr txBox="1">
              <a:spLocks/>
            </p:cNvSpPr>
            <p:nvPr/>
          </p:nvSpPr>
          <p:spPr>
            <a:xfrm>
              <a:off x="8593590" y="390868"/>
              <a:ext cx="1376893" cy="521969"/>
            </a:xfrm>
            <a:prstGeom prst="rect">
              <a:avLst/>
            </a:prstGeom>
          </p:spPr>
          <p:txBody>
            <a:bodyPr wrap="square" lIns="0" tIns="0" rIns="0" bIns="0" anchor="t">
              <a:noAutofit/>
            </a:bodyPr>
            <a:lstStyle>
              <a:lvl1pPr algn="l" defTabSz="457200" rtl="0" eaLnBrk="1" latinLnBrk="0" hangingPunct="1">
                <a:lnSpc>
                  <a:spcPct val="80000"/>
                </a:lnSpc>
                <a:spcBef>
                  <a:spcPct val="0"/>
                </a:spcBef>
                <a:buNone/>
                <a:defRPr kumimoji="0" lang="en-US" sz="3000" b="1" i="0" u="none" strike="noStrike" kern="1200" cap="none" spc="-25" normalizeH="0" baseline="0" dirty="0" smtClean="0">
                  <a:ln>
                    <a:noFill/>
                  </a:ln>
                  <a:solidFill>
                    <a:srgbClr val="C40022"/>
                  </a:solidFill>
                  <a:effectLst/>
                  <a:uFillTx/>
                  <a:latin typeface="Arial" charset="0"/>
                  <a:ea typeface="Arial" charset="0"/>
                  <a:cs typeface="Arial" charset="0"/>
                  <a:sym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Paul Walker</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25" normalizeH="0" baseline="0" noProof="0" dirty="0">
                  <a:ln>
                    <a:noFill/>
                  </a:ln>
                  <a:solidFill>
                    <a:srgbClr val="FFFFFF"/>
                  </a:solidFill>
                  <a:effectLst/>
                  <a:uLnTx/>
                  <a:uFillTx/>
                  <a:latin typeface="Franklin Gothic Book" panose="020B0503020102020204" pitchFamily="34" charset="0"/>
                  <a:sym typeface="Arial"/>
                </a:rPr>
                <a:t>General Manager</a:t>
              </a:r>
            </a:p>
          </p:txBody>
        </p:sp>
        <p:sp>
          <p:nvSpPr>
            <p:cNvPr id="34" name="Content Placeholder 8">
              <a:extLst>
                <a:ext uri="{FF2B5EF4-FFF2-40B4-BE49-F238E27FC236}">
                  <a16:creationId xmlns:a16="http://schemas.microsoft.com/office/drawing/2014/main" id="{9691410B-AFF4-4C40-8335-16CA3F08D817}"/>
                </a:ext>
              </a:extLst>
            </p:cNvPr>
            <p:cNvSpPr txBox="1">
              <a:spLocks/>
            </p:cNvSpPr>
            <p:nvPr/>
          </p:nvSpPr>
          <p:spPr>
            <a:xfrm>
              <a:off x="7932195" y="2895649"/>
              <a:ext cx="2699682" cy="3299874"/>
            </a:xfrm>
            <a:prstGeom prst="rect">
              <a:avLst/>
            </a:prstGeom>
          </p:spPr>
          <p:txBody>
            <a:bodyPr/>
            <a:lstStyle>
              <a:lvl1pPr marL="285750" marR="0" indent="-285750" algn="l" defTabSz="412750" rtl="0" latinLnBrk="0">
                <a:lnSpc>
                  <a:spcPct val="100000"/>
                </a:lnSpc>
                <a:spcBef>
                  <a:spcPts val="1000"/>
                </a:spcBef>
                <a:spcAft>
                  <a:spcPts val="0"/>
                </a:spcAft>
                <a:buClr>
                  <a:schemeClr val="accent1"/>
                </a:buClr>
                <a:buSzTx/>
                <a:buFont typeface="Arial" panose="020B0604020202020204" pitchFamily="34" charset="0"/>
                <a:buChar char="•"/>
                <a:tabLst/>
                <a:defRPr sz="24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457200" marR="0" indent="-221457" algn="l" defTabSz="412750" rtl="0" latinLnBrk="0">
                <a:lnSpc>
                  <a:spcPct val="100000"/>
                </a:lnSpc>
                <a:spcBef>
                  <a:spcPts val="200"/>
                </a:spcBef>
                <a:spcAft>
                  <a:spcPts val="200"/>
                </a:spcAft>
                <a:buClr>
                  <a:schemeClr val="accent1"/>
                </a:buClr>
                <a:buSzTx/>
                <a:buFont typeface="Arial" panose="020B0604020202020204" pitchFamily="34" charset="0"/>
                <a:buChar char="-"/>
                <a:tabLst/>
                <a:defRPr sz="22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545307" marR="0" indent="-176213"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2000" b="0"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796132" marR="0" indent="-161925" algn="l" defTabSz="412750" rtl="0" latinLnBrk="0">
                <a:lnSpc>
                  <a:spcPct val="100000"/>
                </a:lnSpc>
                <a:spcBef>
                  <a:spcPts val="100"/>
                </a:spcBef>
                <a:spcAft>
                  <a:spcPts val="100"/>
                </a:spcAft>
                <a:buClr>
                  <a:schemeClr val="accent1"/>
                </a:buClr>
                <a:buSzTx/>
                <a:buFont typeface="Arial" panose="020B0604020202020204" pitchFamily="34" charset="0"/>
                <a:buChar char="-"/>
                <a:tabLst/>
                <a:defRPr sz="1800" b="0" i="0" u="none" strike="noStrike" cap="none" spc="0" baseline="0">
                  <a:ln>
                    <a:noFill/>
                  </a:ln>
                  <a:solidFill>
                    <a:schemeClr val="bg1"/>
                  </a:solidFill>
                  <a:uFillTx/>
                  <a:latin typeface="+mn-lt"/>
                  <a:ea typeface="Helvetica Light"/>
                  <a:cs typeface="Helvetica Light"/>
                  <a:sym typeface="Helvetica Light"/>
                </a:defRPr>
              </a:lvl4pPr>
              <a:lvl5pPr marL="1146175" marR="0" indent="-231775" algn="l" defTabSz="412750" rtl="0" latinLnBrk="0">
                <a:lnSpc>
                  <a:spcPct val="100000"/>
                </a:lnSpc>
                <a:spcBef>
                  <a:spcPts val="100"/>
                </a:spcBef>
                <a:spcAft>
                  <a:spcPts val="100"/>
                </a:spcAft>
                <a:buClr>
                  <a:schemeClr val="accent1"/>
                </a:buClr>
                <a:buSzTx/>
                <a:buFont typeface="Courier New" panose="02070309020205020404" pitchFamily="49" charset="0"/>
                <a:buChar char="o"/>
                <a:tabLst/>
                <a:defRPr sz="1800" b="0" i="0" u="none" strike="noStrike" cap="none" spc="0" baseline="0">
                  <a:ln>
                    <a:noFill/>
                  </a:ln>
                  <a:solidFill>
                    <a:schemeClr val="bg1"/>
                  </a:solidFill>
                  <a:uFillTx/>
                  <a:latin typeface="+mn-lt"/>
                  <a:ea typeface="Helvetica Light"/>
                  <a:cs typeface="Helvetica Light"/>
                  <a:sym typeface="Helvetica Light"/>
                </a:defRPr>
              </a:lvl5pPr>
              <a:lvl6pPr marL="13944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6pPr>
              <a:lvl7pPr marL="16230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7pPr>
              <a:lvl8pPr marL="18516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8pPr>
              <a:lvl9pPr marL="2080260" marR="0" indent="-251460" algn="ctr" defTabSz="412750" rtl="0" latinLnBrk="0">
                <a:lnSpc>
                  <a:spcPct val="100000"/>
                </a:lnSpc>
                <a:spcBef>
                  <a:spcPts val="0"/>
                </a:spcBef>
                <a:spcAft>
                  <a:spcPts val="0"/>
                </a:spcAft>
                <a:buClrTx/>
                <a:buSzPct val="100000"/>
                <a:buFontTx/>
                <a:buChar char="•"/>
                <a:tabLst/>
                <a:defRPr sz="2200" b="0" i="0" u="none" strike="noStrike" cap="none" spc="0" baseline="0">
                  <a:ln>
                    <a:noFill/>
                  </a:ln>
                  <a:solidFill>
                    <a:srgbClr val="FFFFFF"/>
                  </a:solidFill>
                  <a:uFillTx/>
                  <a:latin typeface="Helvetica Light"/>
                  <a:ea typeface="Helvetica Light"/>
                  <a:cs typeface="Helvetica Light"/>
                  <a:sym typeface="Helvetica Light"/>
                </a:defRPr>
              </a:lvl9pPr>
            </a:lstStyle>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rPr>
                <a:t>OWNS</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Source for FinX101 Parts 1 and 2</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API and open banking trends</a:t>
              </a: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IMMEDIATELY</a:t>
              </a:r>
            </a:p>
            <a:p>
              <a:pPr marL="174625" indent="-174625">
                <a:spcBef>
                  <a:spcPts val="600"/>
                </a:spcBef>
                <a:buClr>
                  <a:srgbClr val="2F2F2E"/>
                </a:buClr>
                <a:defRPr/>
              </a:pPr>
              <a:r>
                <a:rPr lang="en-US" sz="1200" dirty="0">
                  <a:solidFill>
                    <a:srgbClr val="2F2F2E"/>
                  </a:solidFill>
                  <a:latin typeface="Franklin Gothic Book" panose="020B0503020102020204" pitchFamily="34" charset="0"/>
                  <a:ea typeface="MS PGothic" charset="0"/>
                </a:rPr>
                <a:t>Proactive &amp; reactive media </a:t>
              </a:r>
              <a:br>
                <a:rPr lang="en-US" sz="1200" dirty="0">
                  <a:solidFill>
                    <a:srgbClr val="2F2F2E"/>
                  </a:solidFill>
                  <a:latin typeface="Franklin Gothic Book" panose="020B0503020102020204" pitchFamily="34" charset="0"/>
                  <a:ea typeface="MS PGothic" charset="0"/>
                </a:rPr>
              </a:br>
              <a:r>
                <a:rPr lang="en-US" sz="1200" dirty="0">
                  <a:solidFill>
                    <a:srgbClr val="2F2F2E"/>
                  </a:solidFill>
                  <a:latin typeface="Franklin Gothic Book" panose="020B0503020102020204" pitchFamily="34" charset="0"/>
                  <a:ea typeface="MS PGothic" charset="0"/>
                </a:rPr>
                <a:t>as opportunities arise</a:t>
              </a:r>
              <a:endParaRPr lang="en-US" sz="1200" b="1" dirty="0">
                <a:solidFill>
                  <a:srgbClr val="23B27F"/>
                </a:solidFill>
                <a:latin typeface="Franklin Gothic Book" panose="020B0503020102020204" pitchFamily="34" charset="0"/>
                <a:ea typeface="MS PGothic" charset="0"/>
                <a:cs typeface="Franklin Gothic Book"/>
              </a:endParaRPr>
            </a:p>
            <a:p>
              <a:pPr marL="0" lvl="0" indent="0">
                <a:spcBef>
                  <a:spcPts val="600"/>
                </a:spcBef>
                <a:buClr>
                  <a:srgbClr val="2F2F2E"/>
                </a:buClr>
                <a:buNone/>
                <a:defRPr/>
              </a:pPr>
              <a:r>
                <a:rPr lang="en-US" sz="1200" b="1" spc="100" dirty="0">
                  <a:solidFill>
                    <a:srgbClr val="23B27F"/>
                  </a:solidFill>
                  <a:latin typeface="Franklin Gothic Demi" panose="020B0603020102020204" pitchFamily="34" charset="0"/>
                  <a:ea typeface="MS PGothic" charset="0"/>
                  <a:cs typeface="Franklin Gothic Book"/>
                </a:rPr>
                <a:t>FUTURE</a:t>
              </a: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Fintech events like </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Finovate</a:t>
              </a:r>
              <a:r>
                <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rPr>
                <a:t> and various </a:t>
              </a:r>
              <a:r>
                <a:rPr kumimoji="0" lang="en-US" sz="1200" b="0" i="0" u="none" strike="noStrike" kern="1200" cap="none" spc="0" normalizeH="0" baseline="0" noProof="0" dirty="0" err="1">
                  <a:ln>
                    <a:noFill/>
                  </a:ln>
                  <a:solidFill>
                    <a:srgbClr val="2F2F2E"/>
                  </a:solidFill>
                  <a:effectLst/>
                  <a:uLnTx/>
                  <a:uFillTx/>
                  <a:latin typeface="Franklin Gothic Book" panose="020B0503020102020204" pitchFamily="34" charset="0"/>
                  <a:ea typeface="MS PGothic" charset="0"/>
                  <a:sym typeface="Helvetica Light"/>
                </a:rPr>
                <a:t>TechConnects</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a:p>
              <a:pPr marL="174625" marR="0" lvl="0" indent="-174625" algn="l" defTabSz="412750" rtl="0" eaLnBrk="1" fontAlgn="auto" latinLnBrk="0" hangingPunct="1">
                <a:lnSpc>
                  <a:spcPct val="100000"/>
                </a:lnSpc>
                <a:spcBef>
                  <a:spcPts val="400"/>
                </a:spcBef>
                <a:spcAft>
                  <a:spcPts val="0"/>
                </a:spcAft>
                <a:buClr>
                  <a:srgbClr val="2F2F2E"/>
                </a:buClr>
                <a:buSzTx/>
                <a:buFont typeface="Arial" panose="020B0604020202020204" pitchFamily="34" charset="0"/>
                <a:buChar char="•"/>
                <a:defRPr/>
              </a:pPr>
              <a:r>
                <a:rPr lang="en-US" sz="1200" dirty="0">
                  <a:solidFill>
                    <a:srgbClr val="2F2F2E"/>
                  </a:solidFill>
                  <a:latin typeface="Franklin Gothic Book" panose="020B0503020102020204" pitchFamily="34" charset="0"/>
                  <a:ea typeface="MS PGothic" charset="0"/>
                </a:rPr>
                <a:t>Fintech and general tech publications like Fintech Magazine and TechCrunch</a:t>
              </a:r>
              <a:endParaRPr kumimoji="0" lang="en-US" sz="1200" b="0" i="0" u="none" strike="noStrike" kern="1200" cap="none" spc="0" normalizeH="0" baseline="0" noProof="0" dirty="0">
                <a:ln>
                  <a:noFill/>
                </a:ln>
                <a:solidFill>
                  <a:srgbClr val="2F2F2E"/>
                </a:solidFill>
                <a:effectLst/>
                <a:uLnTx/>
                <a:uFillTx/>
                <a:latin typeface="Franklin Gothic Book" panose="020B0503020102020204" pitchFamily="34" charset="0"/>
                <a:ea typeface="MS PGothic" charset="0"/>
                <a:sym typeface="Helvetica Light"/>
              </a:endParaRPr>
            </a:p>
          </p:txBody>
        </p:sp>
      </p:grpSp>
      <p:sp>
        <p:nvSpPr>
          <p:cNvPr id="19" name="Rectangle 18">
            <a:extLst>
              <a:ext uri="{FF2B5EF4-FFF2-40B4-BE49-F238E27FC236}">
                <a16:creationId xmlns:a16="http://schemas.microsoft.com/office/drawing/2014/main" id="{7E3665D2-F7BE-E74D-A1A0-1DB4522BCEB7}"/>
              </a:ext>
            </a:extLst>
          </p:cNvPr>
          <p:cNvSpPr/>
          <p:nvPr/>
        </p:nvSpPr>
        <p:spPr>
          <a:xfrm>
            <a:off x="-3687" y="975834"/>
            <a:ext cx="4097914" cy="1520640"/>
          </a:xfrm>
          <a:prstGeom prst="rect">
            <a:avLst/>
          </a:prstGeom>
          <a:solidFill>
            <a:srgbClr val="D75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ranklin Gothic Medium" panose="020B0603020102020204" pitchFamily="34" charset="0"/>
              </a:rPr>
              <a:t>Thought leadership spokesperson roster outline option</a:t>
            </a:r>
          </a:p>
        </p:txBody>
      </p:sp>
    </p:spTree>
    <p:extLst>
      <p:ext uri="{BB962C8B-B14F-4D97-AF65-F5344CB8AC3E}">
        <p14:creationId xmlns:p14="http://schemas.microsoft.com/office/powerpoint/2010/main" val="64038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E5CA37-5F22-8B44-B509-7EC90BCA8236}"/>
              </a:ext>
            </a:extLst>
          </p:cNvPr>
          <p:cNvSpPr/>
          <p:nvPr/>
        </p:nvSpPr>
        <p:spPr>
          <a:xfrm>
            <a:off x="7587051" y="0"/>
            <a:ext cx="38923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7">
            <a:extLst>
              <a:ext uri="{FF2B5EF4-FFF2-40B4-BE49-F238E27FC236}">
                <a16:creationId xmlns:a16="http://schemas.microsoft.com/office/drawing/2014/main" id="{C9EF3790-6CC2-E544-8D87-0E1EE6516400}"/>
              </a:ext>
            </a:extLst>
          </p:cNvPr>
          <p:cNvSpPr txBox="1">
            <a:spLocks/>
          </p:cNvSpPr>
          <p:nvPr/>
        </p:nvSpPr>
        <p:spPr>
          <a:xfrm>
            <a:off x="7938421" y="1"/>
            <a:ext cx="3311207" cy="6858000"/>
          </a:xfrm>
          <a:prstGeom prst="rect">
            <a:avLst/>
          </a:prstGeom>
        </p:spPr>
        <p:txBody>
          <a:bodyPr anchor="ct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defRPr/>
            </a:pPr>
            <a:r>
              <a:rPr lang="en-US" sz="1400" b="1" spc="100" dirty="0">
                <a:solidFill>
                  <a:schemeClr val="accent4"/>
                </a:solidFill>
                <a:latin typeface="Franklin Gothic Demi" panose="020B0603020102020204" pitchFamily="34" charset="0"/>
              </a:rPr>
              <a:t>OUR VALUES</a:t>
            </a:r>
            <a:endParaRPr lang="en-US" sz="1400" b="1" spc="70" dirty="0">
              <a:solidFill>
                <a:schemeClr val="accent1"/>
              </a:solidFill>
              <a:latin typeface="Franklin Gothic Demi" panose="020B0603020102020204" pitchFamily="34" charset="0"/>
            </a:endParaRPr>
          </a:p>
          <a:p>
            <a:pPr>
              <a:spcBef>
                <a:spcPts val="1200"/>
              </a:spcBef>
              <a:defRPr/>
            </a:pPr>
            <a:r>
              <a:rPr lang="en-US" b="1" spc="20" dirty="0">
                <a:solidFill>
                  <a:schemeClr val="bg1"/>
                </a:solidFill>
                <a:latin typeface="Franklin Gothic Demi Cond" panose="020B0603020102020204" pitchFamily="34" charset="0"/>
              </a:rPr>
              <a:t>ENERGETIC</a:t>
            </a:r>
            <a:br>
              <a:rPr lang="en-US" sz="1400" dirty="0">
                <a:solidFill>
                  <a:schemeClr val="bg1"/>
                </a:solidFill>
              </a:rPr>
            </a:br>
            <a:r>
              <a:rPr lang="en-US" sz="1400" dirty="0">
                <a:solidFill>
                  <a:schemeClr val="bg1"/>
                </a:solidFill>
              </a:rPr>
              <a:t>Authentic love for the job. Go the extra mile for our clients, colleagues, and craft.</a:t>
            </a:r>
          </a:p>
          <a:p>
            <a:pPr>
              <a:spcBef>
                <a:spcPts val="1200"/>
              </a:spcBef>
              <a:defRPr/>
            </a:pPr>
            <a:r>
              <a:rPr lang="en-US" b="1" spc="20" dirty="0">
                <a:solidFill>
                  <a:schemeClr val="bg1"/>
                </a:solidFill>
                <a:latin typeface="Franklin Gothic Demi Cond" panose="020B0603020102020204" pitchFamily="34" charset="0"/>
              </a:rPr>
              <a:t>ENLIGHTENED</a:t>
            </a:r>
            <a:br>
              <a:rPr lang="en-US" sz="1400" dirty="0">
                <a:solidFill>
                  <a:schemeClr val="bg1"/>
                </a:solidFill>
              </a:rPr>
            </a:br>
            <a:r>
              <a:rPr lang="en-US" sz="1400" dirty="0">
                <a:solidFill>
                  <a:schemeClr val="bg1"/>
                </a:solidFill>
              </a:rPr>
              <a:t>Apply knowledge as strategic counsel. </a:t>
            </a:r>
            <a:br>
              <a:rPr lang="en-US" sz="1400" dirty="0">
                <a:solidFill>
                  <a:schemeClr val="bg1"/>
                </a:solidFill>
              </a:rPr>
            </a:br>
            <a:r>
              <a:rPr lang="en-US" sz="1400" dirty="0">
                <a:solidFill>
                  <a:schemeClr val="bg1"/>
                </a:solidFill>
              </a:rPr>
              <a:t>Be there before. </a:t>
            </a:r>
          </a:p>
          <a:p>
            <a:pPr>
              <a:spcBef>
                <a:spcPts val="1200"/>
              </a:spcBef>
              <a:defRPr/>
            </a:pPr>
            <a:r>
              <a:rPr lang="en-US" b="1" spc="20" dirty="0">
                <a:solidFill>
                  <a:schemeClr val="bg1"/>
                </a:solidFill>
                <a:latin typeface="Franklin Gothic Demi Cond" panose="020B0603020102020204" pitchFamily="34" charset="0"/>
              </a:rPr>
              <a:t>EFFICIENT</a:t>
            </a:r>
            <a:br>
              <a:rPr lang="en-US" sz="1400" dirty="0">
                <a:solidFill>
                  <a:schemeClr val="bg1"/>
                </a:solidFill>
              </a:rPr>
            </a:br>
            <a:r>
              <a:rPr lang="en-US" sz="1400" dirty="0">
                <a:solidFill>
                  <a:schemeClr val="bg1"/>
                </a:solidFill>
              </a:rPr>
              <a:t>Maximize value for our clients. </a:t>
            </a:r>
            <a:br>
              <a:rPr lang="en-US" sz="1400" dirty="0">
                <a:solidFill>
                  <a:schemeClr val="bg1"/>
                </a:solidFill>
              </a:rPr>
            </a:br>
            <a:r>
              <a:rPr lang="en-US" sz="1400" dirty="0">
                <a:solidFill>
                  <a:schemeClr val="bg1"/>
                </a:solidFill>
              </a:rPr>
              <a:t>There’s always a better way.</a:t>
            </a:r>
          </a:p>
          <a:p>
            <a:pPr>
              <a:spcBef>
                <a:spcPts val="1200"/>
              </a:spcBef>
              <a:defRPr/>
            </a:pPr>
            <a:r>
              <a:rPr lang="en-US" b="1" spc="20" dirty="0">
                <a:solidFill>
                  <a:schemeClr val="bg1"/>
                </a:solidFill>
                <a:latin typeface="Franklin Gothic Demi Cond" panose="020B0603020102020204" pitchFamily="34" charset="0"/>
              </a:rPr>
              <a:t>EFFECTIVE</a:t>
            </a:r>
            <a:br>
              <a:rPr lang="en-US" sz="1400" dirty="0">
                <a:solidFill>
                  <a:schemeClr val="bg1"/>
                </a:solidFill>
              </a:rPr>
            </a:br>
            <a:r>
              <a:rPr lang="en-US" sz="1400" dirty="0">
                <a:solidFill>
                  <a:schemeClr val="bg1"/>
                </a:solidFill>
              </a:rPr>
              <a:t>Results that matter. Period.</a:t>
            </a:r>
          </a:p>
          <a:p>
            <a:pPr>
              <a:spcBef>
                <a:spcPts val="1200"/>
              </a:spcBef>
              <a:defRPr/>
            </a:pPr>
            <a:r>
              <a:rPr lang="en-US" b="1" spc="20" dirty="0">
                <a:solidFill>
                  <a:schemeClr val="bg1"/>
                </a:solidFill>
                <a:latin typeface="Franklin Gothic Demi Cond" panose="020B0603020102020204" pitchFamily="34" charset="0"/>
              </a:rPr>
              <a:t>EVOLVED</a:t>
            </a:r>
            <a:br>
              <a:rPr lang="en-US" sz="1400" dirty="0">
                <a:solidFill>
                  <a:schemeClr val="bg1"/>
                </a:solidFill>
              </a:rPr>
            </a:br>
            <a:r>
              <a:rPr lang="en-US" sz="1400" dirty="0">
                <a:solidFill>
                  <a:schemeClr val="bg1"/>
                </a:solidFill>
              </a:rPr>
              <a:t>Always learning and applying new knowledge.</a:t>
            </a:r>
          </a:p>
        </p:txBody>
      </p:sp>
      <p:sp>
        <p:nvSpPr>
          <p:cNvPr id="2" name="Text Placeholder 1">
            <a:extLst>
              <a:ext uri="{FF2B5EF4-FFF2-40B4-BE49-F238E27FC236}">
                <a16:creationId xmlns:a16="http://schemas.microsoft.com/office/drawing/2014/main" id="{C1CDFA05-1CA2-1F4A-B4E0-E8DF9812E997}"/>
              </a:ext>
            </a:extLst>
          </p:cNvPr>
          <p:cNvSpPr>
            <a:spLocks noGrp="1"/>
          </p:cNvSpPr>
          <p:nvPr>
            <p:ph type="body" sz="quarter" idx="10"/>
          </p:nvPr>
        </p:nvSpPr>
        <p:spPr>
          <a:xfrm>
            <a:off x="533400" y="2926446"/>
            <a:ext cx="5340350" cy="1981571"/>
          </a:xfrm>
        </p:spPr>
        <p:txBody>
          <a:bodyPr/>
          <a:lstStyle/>
          <a:p>
            <a:r>
              <a:rPr lang="en-US" sz="1600" dirty="0">
                <a:solidFill>
                  <a:srgbClr val="2F2F2E"/>
                </a:solidFill>
              </a:rPr>
              <a:t>We help companies outthink the competition and connect with the people who matter most. </a:t>
            </a:r>
            <a:r>
              <a:rPr lang="en-US" sz="1600" dirty="0"/>
              <a:t>We’ve been in the business of building and amplifying brands for over 16 years. </a:t>
            </a:r>
            <a:r>
              <a:rPr lang="en-US" sz="1600" dirty="0">
                <a:solidFill>
                  <a:srgbClr val="2F2F2E"/>
                </a:solidFill>
              </a:rPr>
              <a:t>During that time, we’ve evolved from a media-focused public relations team to a full-service marketing communications company combining strategy, PR, content, digital, creative, analytics, and research into targeted, data-driven programs that drive growth. We have a team of 40 specialists in our Austin, Denver, and New York City offices.</a:t>
            </a:r>
          </a:p>
        </p:txBody>
      </p:sp>
      <p:sp>
        <p:nvSpPr>
          <p:cNvPr id="3" name="Title 2">
            <a:extLst>
              <a:ext uri="{FF2B5EF4-FFF2-40B4-BE49-F238E27FC236}">
                <a16:creationId xmlns:a16="http://schemas.microsoft.com/office/drawing/2014/main" id="{14FF0865-CCDE-B54E-ACE2-ECE4DE120A8E}"/>
              </a:ext>
            </a:extLst>
          </p:cNvPr>
          <p:cNvSpPr>
            <a:spLocks noGrp="1"/>
          </p:cNvSpPr>
          <p:nvPr>
            <p:ph type="title"/>
          </p:nvPr>
        </p:nvSpPr>
        <p:spPr>
          <a:xfrm>
            <a:off x="533400" y="1060288"/>
            <a:ext cx="5340350" cy="1297767"/>
          </a:xfrm>
        </p:spPr>
        <p:txBody>
          <a:bodyPr/>
          <a:lstStyle/>
          <a:p>
            <a:r>
              <a:rPr lang="en-US" dirty="0"/>
              <a:t>We’re ink.</a:t>
            </a:r>
          </a:p>
        </p:txBody>
      </p:sp>
      <p:cxnSp>
        <p:nvCxnSpPr>
          <p:cNvPr id="4" name="Straight Connector 3">
            <a:extLst>
              <a:ext uri="{FF2B5EF4-FFF2-40B4-BE49-F238E27FC236}">
                <a16:creationId xmlns:a16="http://schemas.microsoft.com/office/drawing/2014/main" id="{833D3C7E-E84D-8B42-9970-2BFB7F466028}"/>
              </a:ext>
            </a:extLst>
          </p:cNvPr>
          <p:cNvCxnSpPr>
            <a:cxnSpLocks/>
          </p:cNvCxnSpPr>
          <p:nvPr/>
        </p:nvCxnSpPr>
        <p:spPr>
          <a:xfrm>
            <a:off x="533400" y="2594002"/>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65308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E5CA37-5F22-8B44-B509-7EC90BCA8236}"/>
              </a:ext>
            </a:extLst>
          </p:cNvPr>
          <p:cNvSpPr/>
          <p:nvPr/>
        </p:nvSpPr>
        <p:spPr>
          <a:xfrm>
            <a:off x="7587051" y="0"/>
            <a:ext cx="389237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7">
            <a:extLst>
              <a:ext uri="{FF2B5EF4-FFF2-40B4-BE49-F238E27FC236}">
                <a16:creationId xmlns:a16="http://schemas.microsoft.com/office/drawing/2014/main" id="{C9EF3790-6CC2-E544-8D87-0E1EE6516400}"/>
              </a:ext>
            </a:extLst>
          </p:cNvPr>
          <p:cNvSpPr txBox="1">
            <a:spLocks/>
          </p:cNvSpPr>
          <p:nvPr/>
        </p:nvSpPr>
        <p:spPr>
          <a:xfrm>
            <a:off x="7938421" y="1"/>
            <a:ext cx="3311207" cy="6858000"/>
          </a:xfrm>
          <a:prstGeom prst="rect">
            <a:avLst/>
          </a:prstGeom>
        </p:spPr>
        <p:txBody>
          <a:bodyPr anchor="ct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defRPr/>
            </a:pPr>
            <a:r>
              <a:rPr lang="en-US" sz="1400" b="1" spc="100" dirty="0">
                <a:solidFill>
                  <a:schemeClr val="accent4"/>
                </a:solidFill>
                <a:latin typeface="Franklin Gothic Demi" panose="020B0603020102020204" pitchFamily="34" charset="0"/>
              </a:rPr>
              <a:t>OUR VALUES</a:t>
            </a:r>
            <a:endParaRPr lang="en-US" sz="1400" b="1" spc="70" dirty="0">
              <a:solidFill>
                <a:schemeClr val="accent1"/>
              </a:solidFill>
              <a:latin typeface="Franklin Gothic Demi" panose="020B0603020102020204" pitchFamily="34" charset="0"/>
            </a:endParaRPr>
          </a:p>
          <a:p>
            <a:pPr>
              <a:spcBef>
                <a:spcPts val="1200"/>
              </a:spcBef>
              <a:defRPr/>
            </a:pPr>
            <a:r>
              <a:rPr lang="en-US" b="1" spc="20" dirty="0">
                <a:solidFill>
                  <a:schemeClr val="bg1"/>
                </a:solidFill>
                <a:latin typeface="Franklin Gothic Demi Cond" panose="020B0603020102020204" pitchFamily="34" charset="0"/>
              </a:rPr>
              <a:t>ENERGETIC</a:t>
            </a:r>
            <a:br>
              <a:rPr lang="en-US" sz="1400" dirty="0">
                <a:solidFill>
                  <a:schemeClr val="bg1"/>
                </a:solidFill>
              </a:rPr>
            </a:br>
            <a:r>
              <a:rPr lang="en-US" sz="1400" dirty="0">
                <a:solidFill>
                  <a:schemeClr val="bg1"/>
                </a:solidFill>
              </a:rPr>
              <a:t>Authentic love for the job. Go the extra mile for our clients, colleagues, and craft.</a:t>
            </a:r>
          </a:p>
          <a:p>
            <a:pPr>
              <a:spcBef>
                <a:spcPts val="1200"/>
              </a:spcBef>
              <a:defRPr/>
            </a:pPr>
            <a:r>
              <a:rPr lang="en-US" b="1" spc="20" dirty="0">
                <a:solidFill>
                  <a:schemeClr val="bg1"/>
                </a:solidFill>
                <a:latin typeface="Franklin Gothic Demi Cond" panose="020B0603020102020204" pitchFamily="34" charset="0"/>
              </a:rPr>
              <a:t>ENLIGHTENED</a:t>
            </a:r>
            <a:br>
              <a:rPr lang="en-US" sz="1400" dirty="0">
                <a:solidFill>
                  <a:schemeClr val="bg1"/>
                </a:solidFill>
              </a:rPr>
            </a:br>
            <a:r>
              <a:rPr lang="en-US" sz="1400" dirty="0">
                <a:solidFill>
                  <a:schemeClr val="bg1"/>
                </a:solidFill>
              </a:rPr>
              <a:t>Apply knowledge as strategic counsel. </a:t>
            </a:r>
            <a:br>
              <a:rPr lang="en-US" sz="1400" dirty="0">
                <a:solidFill>
                  <a:schemeClr val="bg1"/>
                </a:solidFill>
              </a:rPr>
            </a:br>
            <a:r>
              <a:rPr lang="en-US" sz="1400" dirty="0">
                <a:solidFill>
                  <a:schemeClr val="bg1"/>
                </a:solidFill>
              </a:rPr>
              <a:t>Be there before. </a:t>
            </a:r>
          </a:p>
          <a:p>
            <a:pPr>
              <a:spcBef>
                <a:spcPts val="1200"/>
              </a:spcBef>
              <a:defRPr/>
            </a:pPr>
            <a:r>
              <a:rPr lang="en-US" b="1" spc="20" dirty="0">
                <a:solidFill>
                  <a:schemeClr val="bg1"/>
                </a:solidFill>
                <a:latin typeface="Franklin Gothic Demi Cond" panose="020B0603020102020204" pitchFamily="34" charset="0"/>
              </a:rPr>
              <a:t>EFFICIENT</a:t>
            </a:r>
            <a:br>
              <a:rPr lang="en-US" sz="1400" dirty="0">
                <a:solidFill>
                  <a:schemeClr val="bg1"/>
                </a:solidFill>
              </a:rPr>
            </a:br>
            <a:r>
              <a:rPr lang="en-US" sz="1400" dirty="0">
                <a:solidFill>
                  <a:schemeClr val="bg1"/>
                </a:solidFill>
              </a:rPr>
              <a:t>Maximize value for our clients. </a:t>
            </a:r>
            <a:br>
              <a:rPr lang="en-US" sz="1400" dirty="0">
                <a:solidFill>
                  <a:schemeClr val="bg1"/>
                </a:solidFill>
              </a:rPr>
            </a:br>
            <a:r>
              <a:rPr lang="en-US" sz="1400" dirty="0">
                <a:solidFill>
                  <a:schemeClr val="bg1"/>
                </a:solidFill>
              </a:rPr>
              <a:t>There’s always a better way.</a:t>
            </a:r>
          </a:p>
          <a:p>
            <a:pPr>
              <a:spcBef>
                <a:spcPts val="1200"/>
              </a:spcBef>
              <a:defRPr/>
            </a:pPr>
            <a:r>
              <a:rPr lang="en-US" b="1" spc="20" dirty="0">
                <a:solidFill>
                  <a:schemeClr val="bg1"/>
                </a:solidFill>
                <a:latin typeface="Franklin Gothic Demi Cond" panose="020B0603020102020204" pitchFamily="34" charset="0"/>
              </a:rPr>
              <a:t>EFFECTIVE</a:t>
            </a:r>
            <a:br>
              <a:rPr lang="en-US" sz="1400" dirty="0">
                <a:solidFill>
                  <a:schemeClr val="bg1"/>
                </a:solidFill>
              </a:rPr>
            </a:br>
            <a:r>
              <a:rPr lang="en-US" sz="1400" dirty="0">
                <a:solidFill>
                  <a:schemeClr val="bg1"/>
                </a:solidFill>
              </a:rPr>
              <a:t>Results that matter. Period.</a:t>
            </a:r>
          </a:p>
          <a:p>
            <a:pPr>
              <a:spcBef>
                <a:spcPts val="1200"/>
              </a:spcBef>
              <a:defRPr/>
            </a:pPr>
            <a:r>
              <a:rPr lang="en-US" b="1" spc="20" dirty="0">
                <a:solidFill>
                  <a:schemeClr val="bg1"/>
                </a:solidFill>
                <a:latin typeface="Franklin Gothic Demi Cond" panose="020B0603020102020204" pitchFamily="34" charset="0"/>
              </a:rPr>
              <a:t>EVOLVED</a:t>
            </a:r>
            <a:br>
              <a:rPr lang="en-US" sz="1400" dirty="0">
                <a:solidFill>
                  <a:schemeClr val="bg1"/>
                </a:solidFill>
              </a:rPr>
            </a:br>
            <a:r>
              <a:rPr lang="en-US" sz="1400" dirty="0">
                <a:solidFill>
                  <a:schemeClr val="bg1"/>
                </a:solidFill>
              </a:rPr>
              <a:t>Always learning and applying new knowledge.</a:t>
            </a:r>
          </a:p>
        </p:txBody>
      </p:sp>
      <p:sp>
        <p:nvSpPr>
          <p:cNvPr id="2" name="Text Placeholder 1">
            <a:extLst>
              <a:ext uri="{FF2B5EF4-FFF2-40B4-BE49-F238E27FC236}">
                <a16:creationId xmlns:a16="http://schemas.microsoft.com/office/drawing/2014/main" id="{C1CDFA05-1CA2-1F4A-B4E0-E8DF9812E997}"/>
              </a:ext>
            </a:extLst>
          </p:cNvPr>
          <p:cNvSpPr>
            <a:spLocks noGrp="1"/>
          </p:cNvSpPr>
          <p:nvPr>
            <p:ph type="body" sz="quarter" idx="10"/>
          </p:nvPr>
        </p:nvSpPr>
        <p:spPr>
          <a:xfrm>
            <a:off x="533400" y="2926446"/>
            <a:ext cx="5340350" cy="1981571"/>
          </a:xfrm>
        </p:spPr>
        <p:txBody>
          <a:bodyPr/>
          <a:lstStyle/>
          <a:p>
            <a:pPr marL="285750" indent="-285750">
              <a:buFont typeface="Arial" panose="020B0604020202020204" pitchFamily="34" charset="0"/>
              <a:buChar char="•"/>
            </a:pPr>
            <a:r>
              <a:rPr lang="en-US" sz="1600" dirty="0">
                <a:solidFill>
                  <a:srgbClr val="2F2F2E"/>
                </a:solidFill>
              </a:rPr>
              <a:t>16+ years in business</a:t>
            </a:r>
          </a:p>
          <a:p>
            <a:pPr marL="285750" indent="-285750">
              <a:buFont typeface="Arial" panose="020B0604020202020204" pitchFamily="34" charset="0"/>
              <a:buChar char="•"/>
            </a:pPr>
            <a:r>
              <a:rPr lang="en-US" sz="1600" dirty="0">
                <a:solidFill>
                  <a:srgbClr val="2F2F2E"/>
                </a:solidFill>
              </a:rPr>
              <a:t>Full-service marketing communications firm: strategy, </a:t>
            </a:r>
            <a:br>
              <a:rPr lang="en-US" sz="1600" dirty="0">
                <a:solidFill>
                  <a:srgbClr val="2F2F2E"/>
                </a:solidFill>
              </a:rPr>
            </a:br>
            <a:r>
              <a:rPr lang="en-US" sz="1600" dirty="0">
                <a:solidFill>
                  <a:srgbClr val="2F2F2E"/>
                </a:solidFill>
              </a:rPr>
              <a:t>PR, content, digital, creative, analytics, and research</a:t>
            </a:r>
          </a:p>
          <a:p>
            <a:pPr marL="285750" indent="-285750">
              <a:buFont typeface="Arial" panose="020B0604020202020204" pitchFamily="34" charset="0"/>
              <a:buChar char="•"/>
            </a:pPr>
            <a:r>
              <a:rPr lang="en-US" sz="1600" dirty="0">
                <a:solidFill>
                  <a:srgbClr val="2F2F2E"/>
                </a:solidFill>
              </a:rPr>
              <a:t>Focused on serving companies in growing and </a:t>
            </a:r>
            <a:br>
              <a:rPr lang="en-US" sz="1600" dirty="0">
                <a:solidFill>
                  <a:srgbClr val="2F2F2E"/>
                </a:solidFill>
              </a:rPr>
            </a:br>
            <a:r>
              <a:rPr lang="en-US" sz="1600" dirty="0">
                <a:solidFill>
                  <a:srgbClr val="2F2F2E"/>
                </a:solidFill>
              </a:rPr>
              <a:t>data-driven tech spaces</a:t>
            </a:r>
          </a:p>
          <a:p>
            <a:pPr marL="285750" indent="-285750">
              <a:buFont typeface="Arial" panose="020B0604020202020204" pitchFamily="34" charset="0"/>
              <a:buChar char="•"/>
            </a:pPr>
            <a:r>
              <a:rPr lang="en-US" sz="1600" dirty="0">
                <a:solidFill>
                  <a:srgbClr val="2F2F2E"/>
                </a:solidFill>
              </a:rPr>
              <a:t>40-member staff across Austin, Denver, and New York</a:t>
            </a:r>
          </a:p>
        </p:txBody>
      </p:sp>
      <p:sp>
        <p:nvSpPr>
          <p:cNvPr id="3" name="Title 2">
            <a:extLst>
              <a:ext uri="{FF2B5EF4-FFF2-40B4-BE49-F238E27FC236}">
                <a16:creationId xmlns:a16="http://schemas.microsoft.com/office/drawing/2014/main" id="{14FF0865-CCDE-B54E-ACE2-ECE4DE120A8E}"/>
              </a:ext>
            </a:extLst>
          </p:cNvPr>
          <p:cNvSpPr>
            <a:spLocks noGrp="1"/>
          </p:cNvSpPr>
          <p:nvPr>
            <p:ph type="title"/>
          </p:nvPr>
        </p:nvSpPr>
        <p:spPr>
          <a:xfrm>
            <a:off x="533400" y="1060288"/>
            <a:ext cx="5340350" cy="1297767"/>
          </a:xfrm>
        </p:spPr>
        <p:txBody>
          <a:bodyPr/>
          <a:lstStyle/>
          <a:p>
            <a:r>
              <a:rPr lang="en-US" dirty="0"/>
              <a:t>We’re ink.</a:t>
            </a:r>
          </a:p>
        </p:txBody>
      </p:sp>
      <p:cxnSp>
        <p:nvCxnSpPr>
          <p:cNvPr id="4" name="Straight Connector 3">
            <a:extLst>
              <a:ext uri="{FF2B5EF4-FFF2-40B4-BE49-F238E27FC236}">
                <a16:creationId xmlns:a16="http://schemas.microsoft.com/office/drawing/2014/main" id="{833D3C7E-E84D-8B42-9970-2BFB7F466028}"/>
              </a:ext>
            </a:extLst>
          </p:cNvPr>
          <p:cNvCxnSpPr>
            <a:cxnSpLocks/>
          </p:cNvCxnSpPr>
          <p:nvPr/>
        </p:nvCxnSpPr>
        <p:spPr>
          <a:xfrm>
            <a:off x="533400" y="2594002"/>
            <a:ext cx="606631" cy="0"/>
          </a:xfrm>
          <a:prstGeom prst="line">
            <a:avLst/>
          </a:prstGeom>
          <a:noFill/>
          <a:ln w="25400" cap="flat" cmpd="sng" algn="ctr">
            <a:solidFill>
              <a:srgbClr val="23B27F"/>
            </a:solidFill>
            <a:prstDash val="solid"/>
            <a:miter lim="800000"/>
          </a:ln>
          <a:effectLst/>
        </p:spPr>
      </p:cxnSp>
    </p:spTree>
    <p:extLst>
      <p:ext uri="{BB962C8B-B14F-4D97-AF65-F5344CB8AC3E}">
        <p14:creationId xmlns:p14="http://schemas.microsoft.com/office/powerpoint/2010/main" val="306099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FF71A7-6E20-694D-A5D3-E49624E8FE04}"/>
              </a:ext>
            </a:extLst>
          </p:cNvPr>
          <p:cNvSpPr/>
          <p:nvPr/>
        </p:nvSpPr>
        <p:spPr>
          <a:xfrm>
            <a:off x="518617" y="2791842"/>
            <a:ext cx="10527755" cy="37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7EC437D-6CD7-6B43-B239-28B45BA931ED}"/>
              </a:ext>
            </a:extLst>
          </p:cNvPr>
          <p:cNvSpPr>
            <a:spLocks noGrp="1"/>
          </p:cNvSpPr>
          <p:nvPr>
            <p:ph type="sldNum" sz="quarter" idx="12"/>
          </p:nvPr>
        </p:nvSpPr>
        <p:spPr/>
        <p:txBody>
          <a:bodyPr/>
          <a:lstStyle/>
          <a:p>
            <a:fld id="{B15A4BD5-B51F-9048-892F-7599ACE81F82}" type="slidenum">
              <a:rPr lang="en-US" smtClean="0"/>
              <a:pPr/>
              <a:t>7</a:t>
            </a:fld>
            <a:endParaRPr lang="en-US" dirty="0"/>
          </a:p>
        </p:txBody>
      </p:sp>
      <p:sp>
        <p:nvSpPr>
          <p:cNvPr id="3" name="Footer Placeholder 2">
            <a:extLst>
              <a:ext uri="{FF2B5EF4-FFF2-40B4-BE49-F238E27FC236}">
                <a16:creationId xmlns:a16="http://schemas.microsoft.com/office/drawing/2014/main" id="{47B683C6-8A18-D04F-A79E-1429C4DEEBB4}"/>
              </a:ext>
            </a:extLst>
          </p:cNvPr>
          <p:cNvSpPr>
            <a:spLocks noGrp="1"/>
          </p:cNvSpPr>
          <p:nvPr>
            <p:ph type="ftr" sz="quarter" idx="3"/>
          </p:nvPr>
        </p:nvSpPr>
        <p:spPr/>
        <p:txBody>
          <a:bodyPr/>
          <a:lstStyle/>
          <a:p>
            <a:r>
              <a:rPr lang="en-US" dirty="0">
                <a:latin typeface="Franklin Gothic Book" panose="020B0503020102020204" pitchFamily="34" charset="0"/>
              </a:rPr>
              <a:t>INK-CO.COM  |</a:t>
            </a:r>
          </a:p>
        </p:txBody>
      </p:sp>
      <p:sp>
        <p:nvSpPr>
          <p:cNvPr id="5" name="Content Placeholder 4">
            <a:extLst>
              <a:ext uri="{FF2B5EF4-FFF2-40B4-BE49-F238E27FC236}">
                <a16:creationId xmlns:a16="http://schemas.microsoft.com/office/drawing/2014/main" id="{F6C1F6F2-DEFE-7D46-BADC-BA4AD950CBDE}"/>
              </a:ext>
            </a:extLst>
          </p:cNvPr>
          <p:cNvSpPr>
            <a:spLocks noGrp="1"/>
          </p:cNvSpPr>
          <p:nvPr>
            <p:ph sz="quarter" idx="13"/>
          </p:nvPr>
        </p:nvSpPr>
        <p:spPr>
          <a:xfrm>
            <a:off x="8978864" y="3086450"/>
            <a:ext cx="2433084" cy="1061351"/>
          </a:xfrm>
        </p:spPr>
        <p:txBody>
          <a:bodyPr/>
          <a:lstStyle/>
          <a:p>
            <a:pPr>
              <a:spcBef>
                <a:spcPts val="1200"/>
              </a:spcBef>
            </a:pPr>
            <a:r>
              <a:rPr lang="en-US" sz="1400" dirty="0">
                <a:solidFill>
                  <a:schemeClr val="tx2"/>
                </a:solidFill>
                <a:latin typeface="Franklin Gothic Book" panose="020B0503020102020204" pitchFamily="34" charset="0"/>
              </a:rPr>
              <a:t>2019 Top Austin-Area Women Owned Business </a:t>
            </a:r>
          </a:p>
          <a:p>
            <a:pPr>
              <a:spcBef>
                <a:spcPts val="1200"/>
              </a:spcBef>
            </a:pPr>
            <a:r>
              <a:rPr lang="en-US" sz="1400" dirty="0">
                <a:solidFill>
                  <a:schemeClr val="tx2"/>
                </a:solidFill>
                <a:latin typeface="Franklin Gothic Book" panose="020B0503020102020204" pitchFamily="34" charset="0"/>
              </a:rPr>
              <a:t>2011-19 Best Places to Work</a:t>
            </a:r>
          </a:p>
        </p:txBody>
      </p:sp>
      <p:sp>
        <p:nvSpPr>
          <p:cNvPr id="6" name="Text Placeholder 5">
            <a:extLst>
              <a:ext uri="{FF2B5EF4-FFF2-40B4-BE49-F238E27FC236}">
                <a16:creationId xmlns:a16="http://schemas.microsoft.com/office/drawing/2014/main" id="{CE8681B0-D7B8-784B-B686-C7BDCE729443}"/>
              </a:ext>
            </a:extLst>
          </p:cNvPr>
          <p:cNvSpPr>
            <a:spLocks noGrp="1"/>
          </p:cNvSpPr>
          <p:nvPr>
            <p:ph type="body" sz="quarter" idx="17"/>
          </p:nvPr>
        </p:nvSpPr>
        <p:spPr>
          <a:xfrm>
            <a:off x="8981890" y="2178120"/>
            <a:ext cx="2430058" cy="571500"/>
          </a:xfrm>
        </p:spPr>
        <p:txBody>
          <a:bodyPr/>
          <a:lstStyle/>
          <a:p>
            <a:r>
              <a:rPr lang="en-US" b="1" dirty="0">
                <a:latin typeface="Franklin Gothic Demi Cond" panose="020B0603020102020204" pitchFamily="34" charset="0"/>
              </a:rPr>
              <a:t>Austin Business Journal</a:t>
            </a:r>
          </a:p>
        </p:txBody>
      </p:sp>
      <p:sp>
        <p:nvSpPr>
          <p:cNvPr id="8" name="Content Placeholder 7">
            <a:extLst>
              <a:ext uri="{FF2B5EF4-FFF2-40B4-BE49-F238E27FC236}">
                <a16:creationId xmlns:a16="http://schemas.microsoft.com/office/drawing/2014/main" id="{BB491D22-6F1F-9C42-88D0-B9EE0143AC18}"/>
              </a:ext>
            </a:extLst>
          </p:cNvPr>
          <p:cNvSpPr>
            <a:spLocks noGrp="1"/>
          </p:cNvSpPr>
          <p:nvPr>
            <p:ph sz="quarter" idx="18"/>
          </p:nvPr>
        </p:nvSpPr>
        <p:spPr>
          <a:xfrm>
            <a:off x="3423524" y="2791842"/>
            <a:ext cx="2433084" cy="663122"/>
          </a:xfrm>
        </p:spPr>
        <p:txBody>
          <a:bodyPr/>
          <a:lstStyle/>
          <a:p>
            <a:pPr>
              <a:spcBef>
                <a:spcPts val="1200"/>
              </a:spcBef>
            </a:pPr>
            <a:r>
              <a:rPr lang="en-US" sz="1400" dirty="0">
                <a:solidFill>
                  <a:schemeClr val="tx2"/>
                </a:solidFill>
                <a:latin typeface="Franklin Gothic Book" panose="020B0503020102020204" pitchFamily="34" charset="0"/>
              </a:rPr>
              <a:t>2017 Communications Professional of the Year</a:t>
            </a:r>
          </a:p>
        </p:txBody>
      </p:sp>
      <p:sp>
        <p:nvSpPr>
          <p:cNvPr id="9" name="Text Placeholder 8">
            <a:extLst>
              <a:ext uri="{FF2B5EF4-FFF2-40B4-BE49-F238E27FC236}">
                <a16:creationId xmlns:a16="http://schemas.microsoft.com/office/drawing/2014/main" id="{598E744C-53A3-F146-9970-1A65D12029AF}"/>
              </a:ext>
            </a:extLst>
          </p:cNvPr>
          <p:cNvSpPr>
            <a:spLocks noGrp="1"/>
          </p:cNvSpPr>
          <p:nvPr>
            <p:ph type="body" sz="quarter" idx="19"/>
          </p:nvPr>
        </p:nvSpPr>
        <p:spPr/>
        <p:txBody>
          <a:bodyPr/>
          <a:lstStyle/>
          <a:p>
            <a:r>
              <a:rPr lang="en-US" b="1" dirty="0">
                <a:latin typeface="Franklin Gothic Demi Cond" panose="020B0603020102020204" pitchFamily="34" charset="0"/>
              </a:rPr>
              <a:t>Stevie Awards</a:t>
            </a:r>
          </a:p>
        </p:txBody>
      </p:sp>
      <p:sp>
        <p:nvSpPr>
          <p:cNvPr id="10" name="Content Placeholder 9">
            <a:extLst>
              <a:ext uri="{FF2B5EF4-FFF2-40B4-BE49-F238E27FC236}">
                <a16:creationId xmlns:a16="http://schemas.microsoft.com/office/drawing/2014/main" id="{B7C84C71-93E6-A246-805F-D58066B730ED}"/>
              </a:ext>
            </a:extLst>
          </p:cNvPr>
          <p:cNvSpPr>
            <a:spLocks noGrp="1"/>
          </p:cNvSpPr>
          <p:nvPr>
            <p:ph sz="quarter" idx="20"/>
          </p:nvPr>
        </p:nvSpPr>
        <p:spPr>
          <a:xfrm>
            <a:off x="6322724" y="2791842"/>
            <a:ext cx="2433084" cy="469389"/>
          </a:xfrm>
        </p:spPr>
        <p:txBody>
          <a:bodyPr/>
          <a:lstStyle/>
          <a:p>
            <a:pPr>
              <a:spcBef>
                <a:spcPts val="1200"/>
              </a:spcBef>
            </a:pPr>
            <a:r>
              <a:rPr lang="en-US" sz="1400" dirty="0">
                <a:solidFill>
                  <a:schemeClr val="tx2"/>
                </a:solidFill>
                <a:latin typeface="Franklin Gothic Book" panose="020B0503020102020204" pitchFamily="34" charset="0"/>
              </a:rPr>
              <a:t>2018 Boutique PR Agency </a:t>
            </a:r>
            <a:br>
              <a:rPr lang="en-US" sz="1400" dirty="0">
                <a:solidFill>
                  <a:schemeClr val="tx2"/>
                </a:solidFill>
                <a:latin typeface="Franklin Gothic Book" panose="020B0503020102020204" pitchFamily="34" charset="0"/>
              </a:rPr>
            </a:br>
            <a:r>
              <a:rPr lang="en-US" sz="1400" dirty="0">
                <a:solidFill>
                  <a:schemeClr val="tx2"/>
                </a:solidFill>
                <a:latin typeface="Franklin Gothic Book" panose="020B0503020102020204" pitchFamily="34" charset="0"/>
              </a:rPr>
              <a:t>of the Year Finalist</a:t>
            </a:r>
          </a:p>
        </p:txBody>
      </p:sp>
      <p:sp>
        <p:nvSpPr>
          <p:cNvPr id="11" name="Text Placeholder 10">
            <a:extLst>
              <a:ext uri="{FF2B5EF4-FFF2-40B4-BE49-F238E27FC236}">
                <a16:creationId xmlns:a16="http://schemas.microsoft.com/office/drawing/2014/main" id="{629D96C8-DA58-C94D-BBD4-63102B91F9DB}"/>
              </a:ext>
            </a:extLst>
          </p:cNvPr>
          <p:cNvSpPr>
            <a:spLocks noGrp="1"/>
          </p:cNvSpPr>
          <p:nvPr>
            <p:ph type="body" sz="quarter" idx="21"/>
          </p:nvPr>
        </p:nvSpPr>
        <p:spPr/>
        <p:txBody>
          <a:bodyPr/>
          <a:lstStyle/>
          <a:p>
            <a:r>
              <a:rPr lang="en-US" b="1" dirty="0">
                <a:latin typeface="Franklin Gothic Demi Cond" panose="020B0603020102020204" pitchFamily="34" charset="0"/>
              </a:rPr>
              <a:t>Holmes Report</a:t>
            </a:r>
          </a:p>
        </p:txBody>
      </p:sp>
      <p:sp>
        <p:nvSpPr>
          <p:cNvPr id="12" name="Content Placeholder 11">
            <a:extLst>
              <a:ext uri="{FF2B5EF4-FFF2-40B4-BE49-F238E27FC236}">
                <a16:creationId xmlns:a16="http://schemas.microsoft.com/office/drawing/2014/main" id="{CA52E60A-F3EB-1548-AD63-59C6959E77F6}"/>
              </a:ext>
            </a:extLst>
          </p:cNvPr>
          <p:cNvSpPr>
            <a:spLocks noGrp="1"/>
          </p:cNvSpPr>
          <p:nvPr>
            <p:ph sz="quarter" idx="22"/>
          </p:nvPr>
        </p:nvSpPr>
        <p:spPr>
          <a:xfrm>
            <a:off x="533400" y="2791842"/>
            <a:ext cx="2433084" cy="3008140"/>
          </a:xfrm>
        </p:spPr>
        <p:txBody>
          <a:bodyPr/>
          <a:lstStyle/>
          <a:p>
            <a:pPr>
              <a:spcBef>
                <a:spcPts val="1200"/>
              </a:spcBef>
            </a:pPr>
            <a:r>
              <a:rPr lang="en-US" sz="1400" dirty="0">
                <a:solidFill>
                  <a:schemeClr val="tx2"/>
                </a:solidFill>
                <a:latin typeface="Franklin Gothic Book" panose="020B0503020102020204" pitchFamily="34" charset="0"/>
              </a:rPr>
              <a:t>2020 Agency Elite Top 100</a:t>
            </a:r>
          </a:p>
          <a:p>
            <a:pPr>
              <a:spcBef>
                <a:spcPts val="1200"/>
              </a:spcBef>
            </a:pPr>
            <a:r>
              <a:rPr lang="en-US" sz="1400" dirty="0">
                <a:solidFill>
                  <a:schemeClr val="tx2"/>
                </a:solidFill>
                <a:latin typeface="Franklin Gothic Book" panose="020B0503020102020204" pitchFamily="34" charset="0"/>
              </a:rPr>
              <a:t>2019 Measurement Expert </a:t>
            </a:r>
            <a:br>
              <a:rPr lang="en-US" sz="1400" dirty="0">
                <a:solidFill>
                  <a:schemeClr val="tx2"/>
                </a:solidFill>
                <a:latin typeface="Franklin Gothic Book" panose="020B0503020102020204" pitchFamily="34" charset="0"/>
              </a:rPr>
            </a:br>
            <a:r>
              <a:rPr lang="en-US" sz="1400" dirty="0">
                <a:solidFill>
                  <a:schemeClr val="tx2"/>
                </a:solidFill>
                <a:latin typeface="Franklin Gothic Book" panose="020B0503020102020204" pitchFamily="34" charset="0"/>
              </a:rPr>
              <a:t>of the Year Finalist </a:t>
            </a:r>
          </a:p>
          <a:p>
            <a:pPr>
              <a:spcBef>
                <a:spcPts val="1200"/>
              </a:spcBef>
            </a:pPr>
            <a:r>
              <a:rPr lang="en-US" sz="1400" dirty="0">
                <a:solidFill>
                  <a:schemeClr val="tx2"/>
                </a:solidFill>
                <a:latin typeface="Franklin Gothic Book" panose="020B0503020102020204" pitchFamily="34" charset="0"/>
              </a:rPr>
              <a:t>2019 Top Women in PR</a:t>
            </a:r>
          </a:p>
          <a:p>
            <a:pPr>
              <a:spcBef>
                <a:spcPts val="1200"/>
              </a:spcBef>
            </a:pPr>
            <a:r>
              <a:rPr lang="en-US" sz="1400" dirty="0">
                <a:solidFill>
                  <a:schemeClr val="tx2"/>
                </a:solidFill>
                <a:latin typeface="Franklin Gothic Book" panose="020B0503020102020204" pitchFamily="34" charset="0"/>
              </a:rPr>
              <a:t>2017 Top Women in PR</a:t>
            </a:r>
          </a:p>
          <a:p>
            <a:pPr>
              <a:spcBef>
                <a:spcPts val="1200"/>
              </a:spcBef>
            </a:pPr>
            <a:r>
              <a:rPr lang="en-US" sz="1400" dirty="0">
                <a:solidFill>
                  <a:schemeClr val="tx2"/>
                </a:solidFill>
                <a:latin typeface="Franklin Gothic Book" panose="020B0503020102020204" pitchFamily="34" charset="0"/>
              </a:rPr>
              <a:t>2016 Firm of the Year Finalist</a:t>
            </a:r>
          </a:p>
          <a:p>
            <a:pPr>
              <a:spcBef>
                <a:spcPts val="1200"/>
              </a:spcBef>
            </a:pPr>
            <a:r>
              <a:rPr lang="en-US" sz="1400" dirty="0">
                <a:solidFill>
                  <a:schemeClr val="tx2"/>
                </a:solidFill>
                <a:latin typeface="Franklin Gothic Book" panose="020B0503020102020204" pitchFamily="34" charset="0"/>
              </a:rPr>
              <a:t>2016 Best B2B Program</a:t>
            </a:r>
          </a:p>
          <a:p>
            <a:pPr>
              <a:spcBef>
                <a:spcPts val="1200"/>
              </a:spcBef>
            </a:pPr>
            <a:r>
              <a:rPr lang="en-US" sz="1400" dirty="0">
                <a:solidFill>
                  <a:schemeClr val="tx2"/>
                </a:solidFill>
                <a:latin typeface="Franklin Gothic Book" panose="020B0503020102020204" pitchFamily="34" charset="0"/>
              </a:rPr>
              <a:t>2016 Best Measurement</a:t>
            </a:r>
          </a:p>
        </p:txBody>
      </p:sp>
      <p:sp>
        <p:nvSpPr>
          <p:cNvPr id="13" name="Text Placeholder 12">
            <a:extLst>
              <a:ext uri="{FF2B5EF4-FFF2-40B4-BE49-F238E27FC236}">
                <a16:creationId xmlns:a16="http://schemas.microsoft.com/office/drawing/2014/main" id="{0E772BA6-B86E-7D48-B4D7-94C3C742CB4E}"/>
              </a:ext>
            </a:extLst>
          </p:cNvPr>
          <p:cNvSpPr>
            <a:spLocks noGrp="1"/>
          </p:cNvSpPr>
          <p:nvPr>
            <p:ph type="body" sz="quarter" idx="23"/>
          </p:nvPr>
        </p:nvSpPr>
        <p:spPr>
          <a:xfrm>
            <a:off x="536426" y="2178120"/>
            <a:ext cx="2430058" cy="571500"/>
          </a:xfrm>
        </p:spPr>
        <p:txBody>
          <a:bodyPr/>
          <a:lstStyle/>
          <a:p>
            <a:r>
              <a:rPr lang="en-US" b="1" dirty="0">
                <a:latin typeface="Franklin Gothic Demi Cond" panose="020B0603020102020204" pitchFamily="34" charset="0"/>
              </a:rPr>
              <a:t>PR News </a:t>
            </a:r>
          </a:p>
        </p:txBody>
      </p:sp>
      <p:sp>
        <p:nvSpPr>
          <p:cNvPr id="14" name="Content Placeholder 4">
            <a:extLst>
              <a:ext uri="{FF2B5EF4-FFF2-40B4-BE49-F238E27FC236}">
                <a16:creationId xmlns:a16="http://schemas.microsoft.com/office/drawing/2014/main" id="{C8F48492-5FD7-4A40-BA2D-183741034EE3}"/>
              </a:ext>
            </a:extLst>
          </p:cNvPr>
          <p:cNvSpPr txBox="1">
            <a:spLocks/>
          </p:cNvSpPr>
          <p:nvPr/>
        </p:nvSpPr>
        <p:spPr>
          <a:xfrm>
            <a:off x="8985526" y="5199000"/>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sz="1400" dirty="0">
                <a:solidFill>
                  <a:schemeClr val="tx2"/>
                </a:solidFill>
                <a:latin typeface="Franklin Gothic Book" panose="020B0503020102020204" pitchFamily="34" charset="0"/>
              </a:rPr>
              <a:t>2019 Best Places to Work</a:t>
            </a:r>
          </a:p>
          <a:p>
            <a:pPr>
              <a:spcBef>
                <a:spcPts val="1200"/>
              </a:spcBef>
            </a:pPr>
            <a:r>
              <a:rPr lang="en-US" sz="1400" dirty="0">
                <a:solidFill>
                  <a:schemeClr val="tx2"/>
                </a:solidFill>
                <a:latin typeface="Franklin Gothic Book" panose="020B0503020102020204" pitchFamily="34" charset="0"/>
              </a:rPr>
              <a:t>2018 Best Places to Work  </a:t>
            </a:r>
          </a:p>
        </p:txBody>
      </p:sp>
      <p:sp>
        <p:nvSpPr>
          <p:cNvPr id="15" name="Text Placeholder 5">
            <a:extLst>
              <a:ext uri="{FF2B5EF4-FFF2-40B4-BE49-F238E27FC236}">
                <a16:creationId xmlns:a16="http://schemas.microsoft.com/office/drawing/2014/main" id="{BCE2F0C4-30A7-7148-89C1-7F6B38F2F61F}"/>
              </a:ext>
            </a:extLst>
          </p:cNvPr>
          <p:cNvSpPr txBox="1">
            <a:spLocks/>
          </p:cNvSpPr>
          <p:nvPr/>
        </p:nvSpPr>
        <p:spPr>
          <a:xfrm>
            <a:off x="8988552" y="424338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Ital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Denver Business </a:t>
            </a:r>
            <a:br>
              <a:rPr lang="en-US" b="1" dirty="0">
                <a:latin typeface="Franklin Gothic Demi Cond" panose="020B0603020102020204" pitchFamily="34" charset="0"/>
              </a:rPr>
            </a:br>
            <a:r>
              <a:rPr lang="en-US" b="1" dirty="0">
                <a:latin typeface="Franklin Gothic Demi Cond" panose="020B0603020102020204" pitchFamily="34" charset="0"/>
              </a:rPr>
              <a:t>Journal</a:t>
            </a:r>
          </a:p>
        </p:txBody>
      </p:sp>
      <p:sp>
        <p:nvSpPr>
          <p:cNvPr id="16" name="Content Placeholder 4">
            <a:extLst>
              <a:ext uri="{FF2B5EF4-FFF2-40B4-BE49-F238E27FC236}">
                <a16:creationId xmlns:a16="http://schemas.microsoft.com/office/drawing/2014/main" id="{FE8E03CD-FF1D-914A-A3F8-BA527DC7E5D5}"/>
              </a:ext>
            </a:extLst>
          </p:cNvPr>
          <p:cNvSpPr txBox="1">
            <a:spLocks/>
          </p:cNvSpPr>
          <p:nvPr/>
        </p:nvSpPr>
        <p:spPr>
          <a:xfrm>
            <a:off x="3420498" y="4163756"/>
            <a:ext cx="2433084" cy="750087"/>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sz="1400" dirty="0">
                <a:solidFill>
                  <a:schemeClr val="tx2"/>
                </a:solidFill>
                <a:latin typeface="Franklin Gothic Book" panose="020B0503020102020204" pitchFamily="34" charset="0"/>
              </a:rPr>
              <a:t>2017-19 Best Places to Work</a:t>
            </a:r>
          </a:p>
          <a:p>
            <a:pPr>
              <a:spcBef>
                <a:spcPts val="1200"/>
              </a:spcBef>
            </a:pPr>
            <a:r>
              <a:rPr lang="en-US" sz="1400" dirty="0">
                <a:solidFill>
                  <a:schemeClr val="tx2"/>
                </a:solidFill>
                <a:latin typeface="Franklin Gothic Book" panose="020B0503020102020204" pitchFamily="34" charset="0"/>
              </a:rPr>
              <a:t>2017-18 Inc. 5000</a:t>
            </a:r>
          </a:p>
        </p:txBody>
      </p:sp>
      <p:sp>
        <p:nvSpPr>
          <p:cNvPr id="17" name="Text Placeholder 5">
            <a:extLst>
              <a:ext uri="{FF2B5EF4-FFF2-40B4-BE49-F238E27FC236}">
                <a16:creationId xmlns:a16="http://schemas.microsoft.com/office/drawing/2014/main" id="{3E995649-26C1-DD4F-A58F-849AF9695C85}"/>
              </a:ext>
            </a:extLst>
          </p:cNvPr>
          <p:cNvSpPr txBox="1">
            <a:spLocks/>
          </p:cNvSpPr>
          <p:nvPr/>
        </p:nvSpPr>
        <p:spPr>
          <a:xfrm>
            <a:off x="3423524" y="3540927"/>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Ital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Inc.</a:t>
            </a:r>
          </a:p>
        </p:txBody>
      </p:sp>
      <p:sp>
        <p:nvSpPr>
          <p:cNvPr id="18" name="Content Placeholder 9">
            <a:extLst>
              <a:ext uri="{FF2B5EF4-FFF2-40B4-BE49-F238E27FC236}">
                <a16:creationId xmlns:a16="http://schemas.microsoft.com/office/drawing/2014/main" id="{3AFC61A6-63E2-C24E-9F6D-4C655B21F605}"/>
              </a:ext>
            </a:extLst>
          </p:cNvPr>
          <p:cNvSpPr txBox="1">
            <a:spLocks/>
          </p:cNvSpPr>
          <p:nvPr/>
        </p:nvSpPr>
        <p:spPr>
          <a:xfrm>
            <a:off x="6325750" y="4163755"/>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sz="1400" dirty="0">
                <a:solidFill>
                  <a:schemeClr val="tx2"/>
                </a:solidFill>
                <a:latin typeface="Franklin Gothic Book" panose="020B0503020102020204" pitchFamily="34" charset="0"/>
              </a:rPr>
              <a:t>2017 Best Technology Campaign Finalist</a:t>
            </a:r>
          </a:p>
        </p:txBody>
      </p:sp>
      <p:sp>
        <p:nvSpPr>
          <p:cNvPr id="19" name="Text Placeholder 10">
            <a:extLst>
              <a:ext uri="{FF2B5EF4-FFF2-40B4-BE49-F238E27FC236}">
                <a16:creationId xmlns:a16="http://schemas.microsoft.com/office/drawing/2014/main" id="{42742957-EE46-2B4D-9F2E-1C698B28D546}"/>
              </a:ext>
            </a:extLst>
          </p:cNvPr>
          <p:cNvSpPr txBox="1">
            <a:spLocks/>
          </p:cNvSpPr>
          <p:nvPr/>
        </p:nvSpPr>
        <p:spPr>
          <a:xfrm>
            <a:off x="6325750" y="3540926"/>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Ital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PR Daily</a:t>
            </a:r>
          </a:p>
        </p:txBody>
      </p:sp>
      <p:cxnSp>
        <p:nvCxnSpPr>
          <p:cNvPr id="20" name="Straight Connector 19">
            <a:extLst>
              <a:ext uri="{FF2B5EF4-FFF2-40B4-BE49-F238E27FC236}">
                <a16:creationId xmlns:a16="http://schemas.microsoft.com/office/drawing/2014/main" id="{3FEF582C-0860-684E-9644-BDAD03000C45}"/>
              </a:ext>
            </a:extLst>
          </p:cNvPr>
          <p:cNvCxnSpPr>
            <a:cxnSpLocks/>
          </p:cNvCxnSpPr>
          <p:nvPr/>
        </p:nvCxnSpPr>
        <p:spPr>
          <a:xfrm>
            <a:off x="8978864" y="292512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670433-C4C3-E04A-AF96-7FB47D0B1391}"/>
              </a:ext>
            </a:extLst>
          </p:cNvPr>
          <p:cNvCxnSpPr>
            <a:cxnSpLocks/>
          </p:cNvCxnSpPr>
          <p:nvPr/>
        </p:nvCxnSpPr>
        <p:spPr>
          <a:xfrm>
            <a:off x="8978864" y="499902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BA1ED-5F40-F54E-AAC9-3A3594A8871A}"/>
              </a:ext>
            </a:extLst>
          </p:cNvPr>
          <p:cNvCxnSpPr>
            <a:cxnSpLocks/>
          </p:cNvCxnSpPr>
          <p:nvPr/>
        </p:nvCxnSpPr>
        <p:spPr>
          <a:xfrm>
            <a:off x="3420498" y="2630517"/>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34143-E46E-4D4E-A1BB-E0D8834CDAF8}"/>
              </a:ext>
            </a:extLst>
          </p:cNvPr>
          <p:cNvCxnSpPr>
            <a:cxnSpLocks/>
          </p:cNvCxnSpPr>
          <p:nvPr/>
        </p:nvCxnSpPr>
        <p:spPr>
          <a:xfrm>
            <a:off x="3420498" y="3988320"/>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A9ADF-9802-B543-8A75-12FA7D7519CF}"/>
              </a:ext>
            </a:extLst>
          </p:cNvPr>
          <p:cNvCxnSpPr>
            <a:cxnSpLocks/>
          </p:cNvCxnSpPr>
          <p:nvPr/>
        </p:nvCxnSpPr>
        <p:spPr>
          <a:xfrm>
            <a:off x="6322724"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4B1520-3B66-FE4B-9E9B-454D9C44FF63}"/>
              </a:ext>
            </a:extLst>
          </p:cNvPr>
          <p:cNvCxnSpPr>
            <a:cxnSpLocks/>
          </p:cNvCxnSpPr>
          <p:nvPr/>
        </p:nvCxnSpPr>
        <p:spPr>
          <a:xfrm>
            <a:off x="6322723" y="3988319"/>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Content Placeholder 9">
            <a:extLst>
              <a:ext uri="{FF2B5EF4-FFF2-40B4-BE49-F238E27FC236}">
                <a16:creationId xmlns:a16="http://schemas.microsoft.com/office/drawing/2014/main" id="{E921C34C-219A-1943-81C0-2B0E29C4B89C}"/>
              </a:ext>
            </a:extLst>
          </p:cNvPr>
          <p:cNvSpPr txBox="1">
            <a:spLocks/>
          </p:cNvSpPr>
          <p:nvPr/>
        </p:nvSpPr>
        <p:spPr>
          <a:xfrm>
            <a:off x="6316673" y="5585679"/>
            <a:ext cx="2433084" cy="46938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sz="1400" dirty="0">
                <a:solidFill>
                  <a:schemeClr val="tx2"/>
                </a:solidFill>
                <a:latin typeface="Franklin Gothic Book" panose="020B0503020102020204" pitchFamily="34" charset="0"/>
              </a:rPr>
              <a:t>2017 50 on Fire</a:t>
            </a:r>
          </a:p>
        </p:txBody>
      </p:sp>
      <p:sp>
        <p:nvSpPr>
          <p:cNvPr id="31" name="Text Placeholder 10">
            <a:extLst>
              <a:ext uri="{FF2B5EF4-FFF2-40B4-BE49-F238E27FC236}">
                <a16:creationId xmlns:a16="http://schemas.microsoft.com/office/drawing/2014/main" id="{BEFF8C9D-BDC8-B74F-B644-351D61EAE7B8}"/>
              </a:ext>
            </a:extLst>
          </p:cNvPr>
          <p:cNvSpPr txBox="1">
            <a:spLocks/>
          </p:cNvSpPr>
          <p:nvPr/>
        </p:nvSpPr>
        <p:spPr>
          <a:xfrm>
            <a:off x="6316673" y="4962850"/>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Ital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Austin Inno</a:t>
            </a:r>
          </a:p>
        </p:txBody>
      </p:sp>
      <p:cxnSp>
        <p:nvCxnSpPr>
          <p:cNvPr id="32" name="Straight Connector 31">
            <a:extLst>
              <a:ext uri="{FF2B5EF4-FFF2-40B4-BE49-F238E27FC236}">
                <a16:creationId xmlns:a16="http://schemas.microsoft.com/office/drawing/2014/main" id="{11332E31-83F8-0044-819A-2C0D8E713661}"/>
              </a:ext>
            </a:extLst>
          </p:cNvPr>
          <p:cNvCxnSpPr>
            <a:cxnSpLocks/>
          </p:cNvCxnSpPr>
          <p:nvPr/>
        </p:nvCxnSpPr>
        <p:spPr>
          <a:xfrm>
            <a:off x="6313646" y="541024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3F2329-10C6-2D46-94F6-C99ABCE0869D}"/>
              </a:ext>
            </a:extLst>
          </p:cNvPr>
          <p:cNvCxnSpPr>
            <a:cxnSpLocks/>
          </p:cNvCxnSpPr>
          <p:nvPr/>
        </p:nvCxnSpPr>
        <p:spPr>
          <a:xfrm>
            <a:off x="533400" y="2628193"/>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id="{BE39E035-DAA8-BC42-96EB-060336C12F4C}"/>
              </a:ext>
            </a:extLst>
          </p:cNvPr>
          <p:cNvSpPr txBox="1">
            <a:spLocks/>
          </p:cNvSpPr>
          <p:nvPr/>
        </p:nvSpPr>
        <p:spPr>
          <a:xfrm>
            <a:off x="3420498" y="5740608"/>
            <a:ext cx="2433084" cy="314460"/>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Bold" charset="0"/>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200"/>
              </a:spcBef>
            </a:pPr>
            <a:r>
              <a:rPr lang="en-US" sz="1400" dirty="0">
                <a:solidFill>
                  <a:schemeClr val="tx2"/>
                </a:solidFill>
                <a:latin typeface="Franklin Gothic Book" panose="020B0503020102020204" pitchFamily="34" charset="0"/>
              </a:rPr>
              <a:t>2020 Global Top 250</a:t>
            </a:r>
          </a:p>
        </p:txBody>
      </p:sp>
      <p:sp>
        <p:nvSpPr>
          <p:cNvPr id="36" name="Text Placeholder 5">
            <a:extLst>
              <a:ext uri="{FF2B5EF4-FFF2-40B4-BE49-F238E27FC236}">
                <a16:creationId xmlns:a16="http://schemas.microsoft.com/office/drawing/2014/main" id="{082F1C2A-E224-A044-9C98-71B65C06E9AA}"/>
              </a:ext>
            </a:extLst>
          </p:cNvPr>
          <p:cNvSpPr txBox="1">
            <a:spLocks/>
          </p:cNvSpPr>
          <p:nvPr/>
        </p:nvSpPr>
        <p:spPr>
          <a:xfrm>
            <a:off x="3423524" y="5117778"/>
            <a:ext cx="2430058" cy="249917"/>
          </a:xfrm>
          <a:prstGeom prst="rect">
            <a:avLst/>
          </a:prstGeom>
        </p:spPr>
        <p:txBody>
          <a:bodyPr vert="horz" lIns="0" tIns="0" rIns="0" bIns="0" rtlCol="0">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Italic" pitchFamily="2" charset="77"/>
                <a:ea typeface="Brandon Grotesque Bold" charset="0"/>
                <a:cs typeface="Brandon Grotesque Bold"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Bold" charset="0"/>
                <a:ea typeface="Brandon Grotesque Bold" charset="0"/>
                <a:cs typeface="Brandon Grotesque Bold"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Bold" charset="0"/>
                <a:ea typeface="Brandon Grotesque Bold" charset="0"/>
                <a:cs typeface="Brandon Grotesque Bold"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Bold" charset="0"/>
                <a:ea typeface="Brandon Grotesque Bold" charset="0"/>
                <a:cs typeface="Brandon Grotesque 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Franklin Gothic Demi Cond" panose="020B0603020102020204" pitchFamily="34" charset="0"/>
              </a:rPr>
              <a:t>PROVOKE</a:t>
            </a:r>
          </a:p>
        </p:txBody>
      </p:sp>
      <p:cxnSp>
        <p:nvCxnSpPr>
          <p:cNvPr id="37" name="Straight Connector 36">
            <a:extLst>
              <a:ext uri="{FF2B5EF4-FFF2-40B4-BE49-F238E27FC236}">
                <a16:creationId xmlns:a16="http://schemas.microsoft.com/office/drawing/2014/main" id="{AA58E3F9-99F6-3D47-A3B6-8F6ECCDDEC60}"/>
              </a:ext>
            </a:extLst>
          </p:cNvPr>
          <p:cNvCxnSpPr>
            <a:cxnSpLocks/>
          </p:cNvCxnSpPr>
          <p:nvPr/>
        </p:nvCxnSpPr>
        <p:spPr>
          <a:xfrm>
            <a:off x="3420498" y="5565171"/>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4B91D966-0B0E-D845-9598-D9D58D5831AD}"/>
              </a:ext>
            </a:extLst>
          </p:cNvPr>
          <p:cNvSpPr>
            <a:spLocks noGrp="1"/>
          </p:cNvSpPr>
          <p:nvPr>
            <p:ph type="title"/>
          </p:nvPr>
        </p:nvSpPr>
        <p:spPr>
          <a:xfrm>
            <a:off x="533400" y="400848"/>
            <a:ext cx="6587836" cy="1131782"/>
          </a:xfrm>
        </p:spPr>
        <p:txBody>
          <a:bodyPr/>
          <a:lstStyle/>
          <a:p>
            <a:r>
              <a:rPr lang="en-US" dirty="0"/>
              <a:t>A leader in tech PR </a:t>
            </a:r>
            <a:br>
              <a:rPr lang="en-US" dirty="0"/>
            </a:br>
            <a:r>
              <a:rPr lang="en-US" dirty="0"/>
              <a:t>A great place to work</a:t>
            </a:r>
          </a:p>
        </p:txBody>
      </p:sp>
    </p:spTree>
    <p:extLst>
      <p:ext uri="{BB962C8B-B14F-4D97-AF65-F5344CB8AC3E}">
        <p14:creationId xmlns:p14="http://schemas.microsoft.com/office/powerpoint/2010/main" val="369698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fish&#10;&#10;Description automatically generated">
            <a:extLst>
              <a:ext uri="{FF2B5EF4-FFF2-40B4-BE49-F238E27FC236}">
                <a16:creationId xmlns:a16="http://schemas.microsoft.com/office/drawing/2014/main" id="{50562DF0-2BF1-8A4F-A720-B5C724BC68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0326" t="10735" r="10326"/>
          <a:stretch/>
        </p:blipFill>
        <p:spPr>
          <a:xfrm>
            <a:off x="0" y="0"/>
            <a:ext cx="12191999" cy="6858000"/>
          </a:xfrm>
          <a:prstGeom prst="rect">
            <a:avLst/>
          </a:prstGeom>
        </p:spPr>
      </p:pic>
      <p:sp>
        <p:nvSpPr>
          <p:cNvPr id="6" name="Text Placeholder 1">
            <a:extLst>
              <a:ext uri="{FF2B5EF4-FFF2-40B4-BE49-F238E27FC236}">
                <a16:creationId xmlns:a16="http://schemas.microsoft.com/office/drawing/2014/main" id="{27073826-66DA-9645-9C48-2BACBBFCF555}"/>
              </a:ext>
            </a:extLst>
          </p:cNvPr>
          <p:cNvSpPr txBox="1">
            <a:spLocks/>
          </p:cNvSpPr>
          <p:nvPr/>
        </p:nvSpPr>
        <p:spPr>
          <a:xfrm>
            <a:off x="747422" y="2045510"/>
            <a:ext cx="10697153" cy="2766980"/>
          </a:xfrm>
          <a:prstGeom prst="rect">
            <a:avLst/>
          </a:prstGeom>
        </p:spPr>
        <p:txBody>
          <a:bodyPr anchor="ctr"/>
          <a:lstStyle>
            <a:lvl1pPr marL="0" indent="0" algn="l" defTabSz="914400" rtl="0" eaLnBrk="1" latinLnBrk="0" hangingPunct="1">
              <a:lnSpc>
                <a:spcPct val="112000"/>
              </a:lnSpc>
              <a:spcBef>
                <a:spcPts val="1600"/>
              </a:spcBef>
              <a:spcAft>
                <a:spcPts val="0"/>
              </a:spcAft>
              <a:buFont typeface="Arial"/>
              <a:buNone/>
              <a:defRPr sz="18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lnSpc>
                <a:spcPct val="80000"/>
              </a:lnSpc>
              <a:spcAft>
                <a:spcPts val="600"/>
              </a:spcAft>
            </a:pPr>
            <a:r>
              <a:rPr lang="en-US" sz="6000" b="1" dirty="0">
                <a:solidFill>
                  <a:schemeClr val="bg1"/>
                </a:solidFill>
              </a:rPr>
              <a:t>INK Moves Brands Beyond Business As Usual.</a:t>
            </a:r>
          </a:p>
        </p:txBody>
      </p:sp>
    </p:spTree>
    <p:extLst>
      <p:ext uri="{BB962C8B-B14F-4D97-AF65-F5344CB8AC3E}">
        <p14:creationId xmlns:p14="http://schemas.microsoft.com/office/powerpoint/2010/main" val="69452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74AB6-B91B-A341-8A01-22F4272FA33D}"/>
              </a:ext>
            </a:extLst>
          </p:cNvPr>
          <p:cNvSpPr>
            <a:spLocks noGrp="1"/>
          </p:cNvSpPr>
          <p:nvPr>
            <p:ph type="sldNum" sz="quarter" idx="12"/>
          </p:nvPr>
        </p:nvSpPr>
        <p:spPr/>
        <p:txBody>
          <a:bodyPr/>
          <a:lstStyle/>
          <a:p>
            <a:fld id="{B15A4BD5-B51F-9048-892F-7599ACE81F82}" type="slidenum">
              <a:rPr lang="en-US" smtClean="0"/>
              <a:pPr/>
              <a:t>9</a:t>
            </a:fld>
            <a:endParaRPr lang="en-US"/>
          </a:p>
        </p:txBody>
      </p:sp>
      <p:sp>
        <p:nvSpPr>
          <p:cNvPr id="3" name="Footer Placeholder 2">
            <a:extLst>
              <a:ext uri="{FF2B5EF4-FFF2-40B4-BE49-F238E27FC236}">
                <a16:creationId xmlns:a16="http://schemas.microsoft.com/office/drawing/2014/main" id="{5320E02D-740C-0D41-9008-64B557BD930C}"/>
              </a:ext>
            </a:extLst>
          </p:cNvPr>
          <p:cNvSpPr>
            <a:spLocks noGrp="1"/>
          </p:cNvSpPr>
          <p:nvPr>
            <p:ph type="ftr" sz="quarter" idx="3"/>
          </p:nvPr>
        </p:nvSpPr>
        <p:spPr/>
        <p:txBody>
          <a:bodyPr/>
          <a:lstStyle/>
          <a:p>
            <a:r>
              <a:rPr lang="en-US"/>
              <a:t>INK-CO.COM  |</a:t>
            </a:r>
          </a:p>
        </p:txBody>
      </p:sp>
      <p:sp>
        <p:nvSpPr>
          <p:cNvPr id="14" name="Title 13">
            <a:extLst>
              <a:ext uri="{FF2B5EF4-FFF2-40B4-BE49-F238E27FC236}">
                <a16:creationId xmlns:a16="http://schemas.microsoft.com/office/drawing/2014/main" id="{E5411657-1605-1944-8F5B-E30B86C2BDC5}"/>
              </a:ext>
            </a:extLst>
          </p:cNvPr>
          <p:cNvSpPr>
            <a:spLocks noGrp="1"/>
          </p:cNvSpPr>
          <p:nvPr>
            <p:ph type="title"/>
          </p:nvPr>
        </p:nvSpPr>
        <p:spPr/>
        <p:txBody>
          <a:bodyPr/>
          <a:lstStyle/>
          <a:p>
            <a:r>
              <a:rPr lang="en-US" dirty="0"/>
              <a:t>Our industry</a:t>
            </a:r>
            <a:br>
              <a:rPr lang="en-US" dirty="0"/>
            </a:br>
            <a:r>
              <a:rPr lang="en-US" dirty="0"/>
              <a:t>Expertise</a:t>
            </a:r>
          </a:p>
        </p:txBody>
      </p:sp>
      <p:sp>
        <p:nvSpPr>
          <p:cNvPr id="16" name="Content Placeholder 15">
            <a:extLst>
              <a:ext uri="{FF2B5EF4-FFF2-40B4-BE49-F238E27FC236}">
                <a16:creationId xmlns:a16="http://schemas.microsoft.com/office/drawing/2014/main" id="{9B2C6EB1-7F36-CD47-856A-DCD4CF241107}"/>
              </a:ext>
            </a:extLst>
          </p:cNvPr>
          <p:cNvSpPr>
            <a:spLocks noGrp="1"/>
          </p:cNvSpPr>
          <p:nvPr>
            <p:ph sz="quarter" idx="13"/>
          </p:nvPr>
        </p:nvSpPr>
        <p:spPr>
          <a:xfrm>
            <a:off x="533399" y="3047030"/>
            <a:ext cx="3193474" cy="929225"/>
          </a:xfrm>
        </p:spPr>
        <p:txBody>
          <a:bodyPr/>
          <a:lstStyle/>
          <a:p>
            <a:r>
              <a:rPr lang="en-US" sz="1200" dirty="0">
                <a:solidFill>
                  <a:schemeClr val="tx2"/>
                </a:solidFill>
              </a:rPr>
              <a:t>Our tech client experience runs deep. </a:t>
            </a:r>
            <a:br>
              <a:rPr lang="en-US" sz="1200" dirty="0">
                <a:solidFill>
                  <a:schemeClr val="tx2"/>
                </a:solidFill>
              </a:rPr>
            </a:br>
            <a:r>
              <a:rPr lang="en-US" sz="1200" dirty="0">
                <a:solidFill>
                  <a:schemeClr val="tx2"/>
                </a:solidFill>
              </a:rPr>
              <a:t>It’s where we started and remains a primary focus. Semiconductors, wireless, you name it - we’ve covered it.</a:t>
            </a:r>
          </a:p>
        </p:txBody>
      </p:sp>
      <p:sp>
        <p:nvSpPr>
          <p:cNvPr id="17" name="Content Placeholder 16">
            <a:extLst>
              <a:ext uri="{FF2B5EF4-FFF2-40B4-BE49-F238E27FC236}">
                <a16:creationId xmlns:a16="http://schemas.microsoft.com/office/drawing/2014/main" id="{A0C0FE90-46E3-9040-9D6D-FE9F4C82ADC4}"/>
              </a:ext>
            </a:extLst>
          </p:cNvPr>
          <p:cNvSpPr>
            <a:spLocks noGrp="1"/>
          </p:cNvSpPr>
          <p:nvPr>
            <p:ph sz="quarter" idx="14"/>
          </p:nvPr>
        </p:nvSpPr>
        <p:spPr>
          <a:xfrm>
            <a:off x="8161116" y="3047030"/>
            <a:ext cx="3185757" cy="929225"/>
          </a:xfrm>
        </p:spPr>
        <p:txBody>
          <a:bodyPr/>
          <a:lstStyle/>
          <a:p>
            <a:r>
              <a:rPr lang="en-US" sz="1200" dirty="0">
                <a:solidFill>
                  <a:schemeClr val="tx2"/>
                </a:solidFill>
              </a:rPr>
              <a:t>From personal identity protection to security frameworks and biometrics, INK has taken </a:t>
            </a:r>
            <a:br>
              <a:rPr lang="en-US" sz="1200" dirty="0">
                <a:solidFill>
                  <a:schemeClr val="tx2"/>
                </a:solidFill>
              </a:rPr>
            </a:br>
            <a:r>
              <a:rPr lang="en-US" sz="1200" dirty="0">
                <a:solidFill>
                  <a:schemeClr val="tx2"/>
                </a:solidFill>
              </a:rPr>
              <a:t>a front seat to this exciting industry. </a:t>
            </a:r>
          </a:p>
        </p:txBody>
      </p:sp>
      <p:sp>
        <p:nvSpPr>
          <p:cNvPr id="18" name="Content Placeholder 17">
            <a:extLst>
              <a:ext uri="{FF2B5EF4-FFF2-40B4-BE49-F238E27FC236}">
                <a16:creationId xmlns:a16="http://schemas.microsoft.com/office/drawing/2014/main" id="{19F32895-94D7-9744-B8AF-936A29EEEEB6}"/>
              </a:ext>
            </a:extLst>
          </p:cNvPr>
          <p:cNvSpPr>
            <a:spLocks noGrp="1"/>
          </p:cNvSpPr>
          <p:nvPr>
            <p:ph sz="quarter" idx="15"/>
          </p:nvPr>
        </p:nvSpPr>
        <p:spPr>
          <a:xfrm>
            <a:off x="4344482" y="3047030"/>
            <a:ext cx="3053845" cy="929225"/>
          </a:xfrm>
        </p:spPr>
        <p:txBody>
          <a:bodyPr/>
          <a:lstStyle/>
          <a:p>
            <a:r>
              <a:rPr lang="en-US" sz="1200" dirty="0">
                <a:solidFill>
                  <a:schemeClr val="tx2"/>
                </a:solidFill>
              </a:rPr>
              <a:t>Fintech moves fast. Our experience lies </a:t>
            </a:r>
            <a:br>
              <a:rPr lang="en-US" sz="1200" dirty="0">
                <a:solidFill>
                  <a:schemeClr val="tx2"/>
                </a:solidFill>
              </a:rPr>
            </a:br>
            <a:r>
              <a:rPr lang="en-US" sz="1200" dirty="0">
                <a:solidFill>
                  <a:schemeClr val="tx2"/>
                </a:solidFill>
              </a:rPr>
              <a:t>in telling creative stories that appeal to a </a:t>
            </a:r>
            <a:br>
              <a:rPr lang="en-US" sz="1200" dirty="0">
                <a:solidFill>
                  <a:schemeClr val="tx2"/>
                </a:solidFill>
              </a:rPr>
            </a:br>
            <a:r>
              <a:rPr lang="en-US" sz="1200" dirty="0">
                <a:solidFill>
                  <a:schemeClr val="tx2"/>
                </a:solidFill>
              </a:rPr>
              <a:t>risk-averse audience.</a:t>
            </a:r>
          </a:p>
        </p:txBody>
      </p:sp>
      <p:sp>
        <p:nvSpPr>
          <p:cNvPr id="19" name="Text Placeholder 18">
            <a:extLst>
              <a:ext uri="{FF2B5EF4-FFF2-40B4-BE49-F238E27FC236}">
                <a16:creationId xmlns:a16="http://schemas.microsoft.com/office/drawing/2014/main" id="{C77944B7-1277-7F4C-847E-29490FE1A2E8}"/>
              </a:ext>
            </a:extLst>
          </p:cNvPr>
          <p:cNvSpPr>
            <a:spLocks noGrp="1"/>
          </p:cNvSpPr>
          <p:nvPr>
            <p:ph type="body" sz="quarter" idx="17"/>
          </p:nvPr>
        </p:nvSpPr>
        <p:spPr/>
        <p:txBody>
          <a:bodyPr/>
          <a:lstStyle/>
          <a:p>
            <a:pPr lvl="0">
              <a:spcBef>
                <a:spcPct val="0"/>
              </a:spcBef>
              <a:defRPr/>
            </a:pPr>
            <a:r>
              <a:rPr lang="en-US" dirty="0"/>
              <a:t>B2B</a:t>
            </a:r>
          </a:p>
          <a:p>
            <a:pPr lvl="0">
              <a:spcBef>
                <a:spcPct val="0"/>
              </a:spcBef>
              <a:defRPr/>
            </a:pPr>
            <a:r>
              <a:rPr lang="en-US" dirty="0"/>
              <a:t>Technology</a:t>
            </a:r>
          </a:p>
        </p:txBody>
      </p:sp>
      <p:sp>
        <p:nvSpPr>
          <p:cNvPr id="20" name="Text Placeholder 19">
            <a:extLst>
              <a:ext uri="{FF2B5EF4-FFF2-40B4-BE49-F238E27FC236}">
                <a16:creationId xmlns:a16="http://schemas.microsoft.com/office/drawing/2014/main" id="{D23A19AC-E6E8-1C49-B0C9-2F8AC541881A}"/>
              </a:ext>
            </a:extLst>
          </p:cNvPr>
          <p:cNvSpPr>
            <a:spLocks noGrp="1"/>
          </p:cNvSpPr>
          <p:nvPr>
            <p:ph type="body" sz="quarter" idx="18"/>
          </p:nvPr>
        </p:nvSpPr>
        <p:spPr/>
        <p:txBody>
          <a:bodyPr/>
          <a:lstStyle/>
          <a:p>
            <a:r>
              <a:rPr lang="en-US" dirty="0"/>
              <a:t>FinTech &amp;</a:t>
            </a:r>
          </a:p>
          <a:p>
            <a:r>
              <a:rPr lang="en-US" dirty="0"/>
              <a:t>FinServ</a:t>
            </a:r>
          </a:p>
        </p:txBody>
      </p:sp>
      <p:sp>
        <p:nvSpPr>
          <p:cNvPr id="21" name="Text Placeholder 20">
            <a:extLst>
              <a:ext uri="{FF2B5EF4-FFF2-40B4-BE49-F238E27FC236}">
                <a16:creationId xmlns:a16="http://schemas.microsoft.com/office/drawing/2014/main" id="{6983A056-FC5A-F344-9BB0-4B0C50943BDF}"/>
              </a:ext>
            </a:extLst>
          </p:cNvPr>
          <p:cNvSpPr>
            <a:spLocks noGrp="1"/>
          </p:cNvSpPr>
          <p:nvPr>
            <p:ph type="body" sz="quarter" idx="19"/>
          </p:nvPr>
        </p:nvSpPr>
        <p:spPr/>
        <p:txBody>
          <a:bodyPr/>
          <a:lstStyle/>
          <a:p>
            <a:r>
              <a:rPr lang="en-US" dirty="0"/>
              <a:t>Cyber- </a:t>
            </a:r>
            <a:br>
              <a:rPr lang="en-US" dirty="0"/>
            </a:br>
            <a:r>
              <a:rPr lang="en-US" dirty="0"/>
              <a:t>Security</a:t>
            </a:r>
          </a:p>
        </p:txBody>
      </p:sp>
      <p:sp>
        <p:nvSpPr>
          <p:cNvPr id="25" name="Content Placeholder 15">
            <a:extLst>
              <a:ext uri="{FF2B5EF4-FFF2-40B4-BE49-F238E27FC236}">
                <a16:creationId xmlns:a16="http://schemas.microsoft.com/office/drawing/2014/main" id="{955E6DE7-6CEA-1A4F-BF65-C3B46D24A12D}"/>
              </a:ext>
            </a:extLst>
          </p:cNvPr>
          <p:cNvSpPr txBox="1">
            <a:spLocks/>
          </p:cNvSpPr>
          <p:nvPr/>
        </p:nvSpPr>
        <p:spPr>
          <a:xfrm>
            <a:off x="533400" y="5053687"/>
            <a:ext cx="2902527" cy="571501"/>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ct val="0"/>
              </a:spcBef>
              <a:defRPr/>
            </a:pPr>
            <a:r>
              <a:rPr lang="en-US" sz="1200" dirty="0">
                <a:solidFill>
                  <a:schemeClr val="tx2"/>
                </a:solidFill>
              </a:rPr>
              <a:t>Data-driven, expert content wins in real estate tech. INK helps RE tech companies combine creative perspective with credibility.</a:t>
            </a:r>
          </a:p>
        </p:txBody>
      </p:sp>
      <p:sp>
        <p:nvSpPr>
          <p:cNvPr id="26" name="Content Placeholder 16">
            <a:extLst>
              <a:ext uri="{FF2B5EF4-FFF2-40B4-BE49-F238E27FC236}">
                <a16:creationId xmlns:a16="http://schemas.microsoft.com/office/drawing/2014/main" id="{4BFE19BA-C255-C348-A098-2EC4D5B4305D}"/>
              </a:ext>
            </a:extLst>
          </p:cNvPr>
          <p:cNvSpPr txBox="1">
            <a:spLocks/>
          </p:cNvSpPr>
          <p:nvPr/>
        </p:nvSpPr>
        <p:spPr>
          <a:xfrm>
            <a:off x="8161116" y="5053687"/>
            <a:ext cx="2922520" cy="571501"/>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ct val="0"/>
              </a:spcBef>
              <a:defRPr/>
            </a:pPr>
            <a:r>
              <a:rPr lang="en-US" sz="1200" dirty="0">
                <a:solidFill>
                  <a:schemeClr val="tx2"/>
                </a:solidFill>
              </a:rPr>
              <a:t>Commerce makes the world go round, and INK has witnessed the industry evolve from bricks and sticks to clicks and beyond.</a:t>
            </a:r>
          </a:p>
        </p:txBody>
      </p:sp>
      <p:sp>
        <p:nvSpPr>
          <p:cNvPr id="27" name="Content Placeholder 17">
            <a:extLst>
              <a:ext uri="{FF2B5EF4-FFF2-40B4-BE49-F238E27FC236}">
                <a16:creationId xmlns:a16="http://schemas.microsoft.com/office/drawing/2014/main" id="{0F0B01A2-66C6-1940-B302-66D841BC3763}"/>
              </a:ext>
            </a:extLst>
          </p:cNvPr>
          <p:cNvSpPr txBox="1">
            <a:spLocks/>
          </p:cNvSpPr>
          <p:nvPr/>
        </p:nvSpPr>
        <p:spPr>
          <a:xfrm>
            <a:off x="4344482" y="5053687"/>
            <a:ext cx="3053845" cy="571501"/>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defRPr/>
            </a:pPr>
            <a:r>
              <a:rPr lang="en-US" sz="1200" dirty="0">
                <a:solidFill>
                  <a:schemeClr val="tx2"/>
                </a:solidFill>
              </a:rPr>
              <a:t>From apps to ales, we’ve expanded to represent national brands across verticals with the common denominator of innovation. </a:t>
            </a:r>
          </a:p>
        </p:txBody>
      </p:sp>
      <p:sp>
        <p:nvSpPr>
          <p:cNvPr id="28" name="Text Placeholder 18">
            <a:extLst>
              <a:ext uri="{FF2B5EF4-FFF2-40B4-BE49-F238E27FC236}">
                <a16:creationId xmlns:a16="http://schemas.microsoft.com/office/drawing/2014/main" id="{EE766777-7D40-5844-AEB2-4882724FE7B9}"/>
              </a:ext>
            </a:extLst>
          </p:cNvPr>
          <p:cNvSpPr txBox="1">
            <a:spLocks/>
          </p:cNvSpPr>
          <p:nvPr/>
        </p:nvSpPr>
        <p:spPr>
          <a:xfrm>
            <a:off x="536426" y="418477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spcBef>
                <a:spcPct val="0"/>
              </a:spcBef>
              <a:defRPr/>
            </a:pPr>
            <a:r>
              <a:rPr lang="en-US" dirty="0">
                <a:solidFill>
                  <a:srgbClr val="2F2F2E"/>
                </a:solidFill>
              </a:rPr>
              <a:t>Real Estate</a:t>
            </a:r>
          </a:p>
          <a:p>
            <a:pPr lvl="0">
              <a:spcBef>
                <a:spcPct val="0"/>
              </a:spcBef>
              <a:defRPr/>
            </a:pPr>
            <a:r>
              <a:rPr lang="en-US" dirty="0">
                <a:solidFill>
                  <a:srgbClr val="2F2F2E"/>
                </a:solidFill>
              </a:rPr>
              <a:t>Technology</a:t>
            </a:r>
          </a:p>
        </p:txBody>
      </p:sp>
      <p:sp>
        <p:nvSpPr>
          <p:cNvPr id="29" name="Text Placeholder 19">
            <a:extLst>
              <a:ext uri="{FF2B5EF4-FFF2-40B4-BE49-F238E27FC236}">
                <a16:creationId xmlns:a16="http://schemas.microsoft.com/office/drawing/2014/main" id="{D16949FA-B1E4-5E47-A286-827DB6C77D5F}"/>
              </a:ext>
            </a:extLst>
          </p:cNvPr>
          <p:cNvSpPr txBox="1">
            <a:spLocks/>
          </p:cNvSpPr>
          <p:nvPr/>
        </p:nvSpPr>
        <p:spPr>
          <a:xfrm>
            <a:off x="4344482" y="418477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solidFill>
                  <a:srgbClr val="2F2F2E"/>
                </a:solidFill>
              </a:rPr>
              <a:t>Consumer brand</a:t>
            </a:r>
          </a:p>
          <a:p>
            <a:pPr>
              <a:defRPr/>
            </a:pPr>
            <a:r>
              <a:rPr lang="en-US" dirty="0">
                <a:solidFill>
                  <a:srgbClr val="2F2F2E"/>
                </a:solidFill>
              </a:rPr>
              <a:t>&amp; Technology</a:t>
            </a:r>
          </a:p>
        </p:txBody>
      </p:sp>
      <p:sp>
        <p:nvSpPr>
          <p:cNvPr id="30" name="Text Placeholder 20">
            <a:extLst>
              <a:ext uri="{FF2B5EF4-FFF2-40B4-BE49-F238E27FC236}">
                <a16:creationId xmlns:a16="http://schemas.microsoft.com/office/drawing/2014/main" id="{4F52A789-2CFA-5E45-97A2-43B33F62E9D1}"/>
              </a:ext>
            </a:extLst>
          </p:cNvPr>
          <p:cNvSpPr txBox="1">
            <a:spLocks/>
          </p:cNvSpPr>
          <p:nvPr/>
        </p:nvSpPr>
        <p:spPr>
          <a:xfrm>
            <a:off x="8151490" y="4184777"/>
            <a:ext cx="2430058" cy="5715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spcAft>
                <a:spcPts val="0"/>
              </a:spcAft>
              <a:buFont typeface="Arial"/>
              <a:buNone/>
              <a:defRPr sz="2400" b="1" i="0" kern="1200" cap="all" baseline="0">
                <a:solidFill>
                  <a:schemeClr val="tx1"/>
                </a:solidFill>
                <a:latin typeface="Franklin Gothic Demi Cond" panose="020B0603020102020204" pitchFamily="34" charset="0"/>
                <a:ea typeface="Franklin Gothic Book" panose="020B0503020102020204" pitchFamily="34" charset="0"/>
                <a:cs typeface="Arial" panose="020B0604020202020204" pitchFamily="34" charset="0"/>
              </a:defRPr>
            </a:lvl1pPr>
            <a:lvl2pPr marL="685800" indent="-228600" algn="l" defTabSz="914400" rtl="0" eaLnBrk="1" latinLnBrk="0" hangingPunct="1">
              <a:lnSpc>
                <a:spcPct val="112000"/>
              </a:lnSpc>
              <a:spcBef>
                <a:spcPts val="1600"/>
              </a:spcBef>
              <a:spcAft>
                <a:spcPts val="0"/>
              </a:spcAft>
              <a:buFont typeface="Arial"/>
              <a:buChar char="•"/>
              <a:defRPr sz="14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Franklin Gothic Book" panose="020B0503020102020204" pitchFamily="34" charset="0"/>
                <a:ea typeface="Franklin Gothic Book" panose="020B05030201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spcBef>
                <a:spcPct val="0"/>
              </a:spcBef>
              <a:defRPr/>
            </a:pPr>
            <a:r>
              <a:rPr lang="en-US" dirty="0">
                <a:solidFill>
                  <a:srgbClr val="2F2F2E"/>
                </a:solidFill>
              </a:rPr>
              <a:t>Retail &amp; </a:t>
            </a:r>
          </a:p>
          <a:p>
            <a:pPr lvl="0">
              <a:spcBef>
                <a:spcPct val="0"/>
              </a:spcBef>
              <a:defRPr/>
            </a:pPr>
            <a:r>
              <a:rPr lang="en-US" dirty="0">
                <a:solidFill>
                  <a:srgbClr val="2F2F2E"/>
                </a:solidFill>
              </a:rPr>
              <a:t>E-Commerce</a:t>
            </a:r>
          </a:p>
        </p:txBody>
      </p:sp>
      <p:cxnSp>
        <p:nvCxnSpPr>
          <p:cNvPr id="31" name="Straight Connector 30">
            <a:extLst>
              <a:ext uri="{FF2B5EF4-FFF2-40B4-BE49-F238E27FC236}">
                <a16:creationId xmlns:a16="http://schemas.microsoft.com/office/drawing/2014/main" id="{0CDEFD77-202D-2D4A-8B72-694C2A299053}"/>
              </a:ext>
            </a:extLst>
          </p:cNvPr>
          <p:cNvCxnSpPr>
            <a:cxnSpLocks/>
          </p:cNvCxnSpPr>
          <p:nvPr/>
        </p:nvCxnSpPr>
        <p:spPr>
          <a:xfrm>
            <a:off x="533400" y="489236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4A3BF8-C4A2-C24C-A6CF-D6C28F1C847C}"/>
              </a:ext>
            </a:extLst>
          </p:cNvPr>
          <p:cNvCxnSpPr>
            <a:cxnSpLocks/>
          </p:cNvCxnSpPr>
          <p:nvPr/>
        </p:nvCxnSpPr>
        <p:spPr>
          <a:xfrm>
            <a:off x="4344482" y="489236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940F03-CE55-464F-A574-E0DA1F9F892B}"/>
              </a:ext>
            </a:extLst>
          </p:cNvPr>
          <p:cNvCxnSpPr>
            <a:cxnSpLocks/>
          </p:cNvCxnSpPr>
          <p:nvPr/>
        </p:nvCxnSpPr>
        <p:spPr>
          <a:xfrm>
            <a:off x="8161116" y="4892362"/>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338446"/>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12000"/>
          </a:lnSpc>
          <a:spcBef>
            <a:spcPts val="1600"/>
          </a:spcBef>
          <a:defRPr dirty="0">
            <a:solidFill>
              <a:srgbClr val="2F2F2E"/>
            </a:solidFill>
            <a:latin typeface="Franklin Gothic Book" panose="020B05030201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4" id="{5A81692E-2782-E846-BDB1-68A7C683B313}" vid="{1FF9E45F-E8DD-B447-BFAF-6BE14A301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111</TotalTime>
  <Words>4730</Words>
  <Application>Microsoft Macintosh PowerPoint</Application>
  <PresentationFormat>Widescreen</PresentationFormat>
  <Paragraphs>675</Paragraphs>
  <Slides>40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Brandon Grotesque</vt:lpstr>
      <vt:lpstr>Brandon Grotesque Bold</vt:lpstr>
      <vt:lpstr>Calibri</vt:lpstr>
      <vt:lpstr>Franklin Gothic Book</vt:lpstr>
      <vt:lpstr>Franklin Gothic Demi</vt:lpstr>
      <vt:lpstr>Franklin Gothic Demi Cond</vt:lpstr>
      <vt:lpstr>Franklin Gothic Medium</vt:lpstr>
      <vt:lpstr>League Gothic Italic</vt:lpstr>
      <vt:lpstr>INK Template</vt:lpstr>
      <vt:lpstr>INK Template Deck | 04.19</vt:lpstr>
      <vt:lpstr>Typography styles</vt:lpstr>
      <vt:lpstr>PowerPoint Presentation</vt:lpstr>
      <vt:lpstr>HELLO, [PROSPECT].</vt:lpstr>
      <vt:lpstr>We’re ink.</vt:lpstr>
      <vt:lpstr>We’re ink.</vt:lpstr>
      <vt:lpstr>A leader in tech PR  A great place to work</vt:lpstr>
      <vt:lpstr>PowerPoint Presentation</vt:lpstr>
      <vt:lpstr>Our industry Expertise</vt:lpstr>
      <vt:lpstr>Our  services</vt:lpstr>
      <vt:lpstr>What we can  do for you</vt:lpstr>
      <vt:lpstr>A few of our  client partners</vt:lpstr>
      <vt:lpstr>Meet OUR leadership</vt:lpstr>
      <vt:lpstr>Meet your INK TEAM</vt:lpstr>
      <vt:lpstr>Meet your INK TEAM</vt:lpstr>
      <vt:lpstr>PowerPoint Presentation</vt:lpstr>
      <vt:lpstr>PowerPoint Presentation</vt:lpstr>
      <vt:lpstr>PowerPoint Presentation</vt:lpstr>
      <vt:lpstr>[key finding goes here]</vt:lpstr>
      <vt:lpstr>Competitive landscape shown  through media coverage</vt:lpstr>
      <vt:lpstr>[brand  thesis]</vt:lpstr>
      <vt:lpstr>Where we go  from here</vt:lpstr>
      <vt:lpstr>PowerPoint Presentation</vt:lpstr>
      <vt:lpstr>PowerPoint Presentation</vt:lpstr>
      <vt:lpstr>[high level  strategy]</vt:lpstr>
      <vt:lpstr>Program  objectives</vt:lpstr>
      <vt:lpstr>Program  objectives</vt:lpstr>
      <vt:lpstr>program  overview</vt:lpstr>
      <vt:lpstr>program  overview</vt:lpstr>
      <vt:lpstr>PowerPoint Presentation</vt:lpstr>
      <vt:lpstr>Pitch  angles</vt:lpstr>
      <vt:lpstr>owned + earned  Media STORYLINES </vt:lpstr>
      <vt:lpstr>Media STORYLINE:  Mobility Innovation</vt:lpstr>
      <vt:lpstr>Automated vehicles tech innovation story</vt:lpstr>
      <vt:lpstr>Who you  need to know</vt:lpstr>
      <vt:lpstr>Repeatable process + Added value</vt:lpstr>
      <vt:lpstr>introductory  Analyst briefings </vt:lpstr>
      <vt:lpstr>THOUGHT  LEADERSHIP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 Template Deck | 04.19</dc:title>
  <dc:creator>Karen Tabie</dc:creator>
  <cp:lastModifiedBy>Emily Grossman</cp:lastModifiedBy>
  <cp:revision>51</cp:revision>
  <cp:lastPrinted>2018-08-30T20:54:15Z</cp:lastPrinted>
  <dcterms:created xsi:type="dcterms:W3CDTF">2020-09-14T17:31:01Z</dcterms:created>
  <dcterms:modified xsi:type="dcterms:W3CDTF">2020-09-22T14:31:54Z</dcterms:modified>
</cp:coreProperties>
</file>